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6030" r:id="rId4"/>
    <p:sldId id="6018" r:id="rId5"/>
    <p:sldId id="6031" r:id="rId6"/>
    <p:sldId id="6005" r:id="rId7"/>
    <p:sldId id="6006" r:id="rId8"/>
    <p:sldId id="6022" r:id="rId9"/>
    <p:sldId id="6019" r:id="rId10"/>
    <p:sldId id="261" r:id="rId11"/>
    <p:sldId id="6023" r:id="rId12"/>
    <p:sldId id="6021" r:id="rId13"/>
    <p:sldId id="6013" r:id="rId14"/>
    <p:sldId id="6032" r:id="rId15"/>
    <p:sldId id="6024" r:id="rId16"/>
    <p:sldId id="6025" r:id="rId17"/>
    <p:sldId id="6026" r:id="rId18"/>
    <p:sldId id="6027" r:id="rId19"/>
    <p:sldId id="6016" r:id="rId20"/>
    <p:sldId id="6011" r:id="rId21"/>
    <p:sldId id="6012" r:id="rId22"/>
    <p:sldId id="6014" r:id="rId23"/>
    <p:sldId id="422" r:id="rId24"/>
    <p:sldId id="6007" r:id="rId25"/>
    <p:sldId id="6008" r:id="rId26"/>
    <p:sldId id="6010" r:id="rId27"/>
    <p:sldId id="6015" r:id="rId28"/>
    <p:sldId id="310" r:id="rId29"/>
    <p:sldId id="367" r:id="rId30"/>
    <p:sldId id="6002" r:id="rId31"/>
    <p:sldId id="6028" r:id="rId32"/>
    <p:sldId id="6000" r:id="rId33"/>
    <p:sldId id="602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21"/>
  </p:normalViewPr>
  <p:slideViewPr>
    <p:cSldViewPr snapToGrid="0" snapToObjects="1">
      <p:cViewPr>
        <p:scale>
          <a:sx n="89" d="100"/>
          <a:sy n="89" d="100"/>
        </p:scale>
        <p:origin x="144" y="-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589E87-42CC-4125-9F7A-F01D39F1B51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FDE2081-097A-4D21-B337-74B3EF0BCF96}">
      <dgm:prSet/>
      <dgm:spPr/>
      <dgm:t>
        <a:bodyPr/>
        <a:lstStyle/>
        <a:p>
          <a:r>
            <a:rPr lang="en-US" dirty="0"/>
            <a:t>Discuss</a:t>
          </a:r>
        </a:p>
      </dgm:t>
    </dgm:pt>
    <dgm:pt modelId="{0FEC5058-6530-4C47-B1D8-14E37343E34D}" type="parTrans" cxnId="{EA253802-FF46-4301-AB68-8799D1F1EE37}">
      <dgm:prSet/>
      <dgm:spPr/>
      <dgm:t>
        <a:bodyPr/>
        <a:lstStyle/>
        <a:p>
          <a:endParaRPr lang="en-US"/>
        </a:p>
      </dgm:t>
    </dgm:pt>
    <dgm:pt modelId="{B5647440-9D68-4FBD-8941-C0ED245F65E3}" type="sibTrans" cxnId="{EA253802-FF46-4301-AB68-8799D1F1EE37}">
      <dgm:prSet/>
      <dgm:spPr/>
      <dgm:t>
        <a:bodyPr/>
        <a:lstStyle/>
        <a:p>
          <a:endParaRPr lang="en-US"/>
        </a:p>
      </dgm:t>
    </dgm:pt>
    <dgm:pt modelId="{0C87D42B-5586-4A15-AC50-BF9A5AC57969}">
      <dgm:prSet/>
      <dgm:spPr/>
      <dgm:t>
        <a:bodyPr/>
        <a:lstStyle/>
        <a:p>
          <a:r>
            <a:rPr lang="en-US" dirty="0"/>
            <a:t>Prevalence of electronic cigarette (e-cigarette) use.</a:t>
          </a:r>
        </a:p>
      </dgm:t>
    </dgm:pt>
    <dgm:pt modelId="{B9CAC010-7246-44CE-8086-F1CCD8102B2F}" type="parTrans" cxnId="{7209FE25-3A9C-4D6D-8E00-74694241CB77}">
      <dgm:prSet/>
      <dgm:spPr/>
      <dgm:t>
        <a:bodyPr/>
        <a:lstStyle/>
        <a:p>
          <a:endParaRPr lang="en-US"/>
        </a:p>
      </dgm:t>
    </dgm:pt>
    <dgm:pt modelId="{1A9A5B10-D734-4AA6-A160-9A7FC0C32B63}" type="sibTrans" cxnId="{7209FE25-3A9C-4D6D-8E00-74694241CB77}">
      <dgm:prSet/>
      <dgm:spPr/>
      <dgm:t>
        <a:bodyPr/>
        <a:lstStyle/>
        <a:p>
          <a:endParaRPr lang="en-US"/>
        </a:p>
      </dgm:t>
    </dgm:pt>
    <dgm:pt modelId="{F48D6E0C-7B97-4F81-AAD8-8AECA9B71860}">
      <dgm:prSet/>
      <dgm:spPr/>
      <dgm:t>
        <a:bodyPr/>
        <a:lstStyle/>
        <a:p>
          <a:r>
            <a:rPr lang="en-US" dirty="0"/>
            <a:t>Provide</a:t>
          </a:r>
        </a:p>
      </dgm:t>
    </dgm:pt>
    <dgm:pt modelId="{AB76C922-FC82-4BE8-85B1-CC130D46DDC6}" type="parTrans" cxnId="{FE352E62-0A52-4989-9184-3D33E80E4E6F}">
      <dgm:prSet/>
      <dgm:spPr/>
      <dgm:t>
        <a:bodyPr/>
        <a:lstStyle/>
        <a:p>
          <a:endParaRPr lang="en-US"/>
        </a:p>
      </dgm:t>
    </dgm:pt>
    <dgm:pt modelId="{514B4CFF-9490-48A0-BD60-4D41CBD2FA67}" type="sibTrans" cxnId="{FE352E62-0A52-4989-9184-3D33E80E4E6F}">
      <dgm:prSet/>
      <dgm:spPr/>
      <dgm:t>
        <a:bodyPr/>
        <a:lstStyle/>
        <a:p>
          <a:endParaRPr lang="en-US"/>
        </a:p>
      </dgm:t>
    </dgm:pt>
    <dgm:pt modelId="{87CC6A41-92D4-4FC0-959B-9BB19743D25A}">
      <dgm:prSet/>
      <dgm:spPr/>
      <dgm:t>
        <a:bodyPr/>
        <a:lstStyle/>
        <a:p>
          <a:r>
            <a:rPr lang="en-US" dirty="0"/>
            <a:t>Overview of the health effects of e-cigarettes.</a:t>
          </a:r>
        </a:p>
      </dgm:t>
    </dgm:pt>
    <dgm:pt modelId="{F2EA70BF-6D61-443A-84C0-9EBA46B4E06C}" type="parTrans" cxnId="{D60268EB-A11A-44B8-9D07-645FAA9746C9}">
      <dgm:prSet/>
      <dgm:spPr/>
      <dgm:t>
        <a:bodyPr/>
        <a:lstStyle/>
        <a:p>
          <a:endParaRPr lang="en-US"/>
        </a:p>
      </dgm:t>
    </dgm:pt>
    <dgm:pt modelId="{E7DD01AA-ADCA-4FB8-A95E-AD389C381B25}" type="sibTrans" cxnId="{D60268EB-A11A-44B8-9D07-645FAA9746C9}">
      <dgm:prSet/>
      <dgm:spPr/>
      <dgm:t>
        <a:bodyPr/>
        <a:lstStyle/>
        <a:p>
          <a:endParaRPr lang="en-US"/>
        </a:p>
      </dgm:t>
    </dgm:pt>
    <dgm:pt modelId="{6797D75F-03E8-4700-8783-7DD780604970}">
      <dgm:prSet/>
      <dgm:spPr/>
      <dgm:t>
        <a:bodyPr/>
        <a:lstStyle/>
        <a:p>
          <a:r>
            <a:rPr lang="en-US" dirty="0"/>
            <a:t>Describe</a:t>
          </a:r>
        </a:p>
      </dgm:t>
    </dgm:pt>
    <dgm:pt modelId="{B3369703-03F2-43C4-9F7E-D04DF1A13DCE}" type="parTrans" cxnId="{9187B9A1-3305-4180-9DD6-AF292EE92B7F}">
      <dgm:prSet/>
      <dgm:spPr/>
      <dgm:t>
        <a:bodyPr/>
        <a:lstStyle/>
        <a:p>
          <a:endParaRPr lang="en-US"/>
        </a:p>
      </dgm:t>
    </dgm:pt>
    <dgm:pt modelId="{B007FBAC-58E4-45D9-87C6-892F10390D6A}" type="sibTrans" cxnId="{9187B9A1-3305-4180-9DD6-AF292EE92B7F}">
      <dgm:prSet/>
      <dgm:spPr/>
      <dgm:t>
        <a:bodyPr/>
        <a:lstStyle/>
        <a:p>
          <a:endParaRPr lang="en-US"/>
        </a:p>
      </dgm:t>
    </dgm:pt>
    <dgm:pt modelId="{24C8D5AC-E9C6-4743-8D0F-DEB2452BF852}">
      <dgm:prSet/>
      <dgm:spPr/>
      <dgm:t>
        <a:bodyPr/>
        <a:lstStyle/>
        <a:p>
          <a:r>
            <a:rPr lang="en-US" dirty="0"/>
            <a:t>Results from the concept mapping study.</a:t>
          </a:r>
        </a:p>
      </dgm:t>
    </dgm:pt>
    <dgm:pt modelId="{F5B3F017-FA6D-42AB-9D91-D4208CACAB80}" type="parTrans" cxnId="{BE31A0BA-0034-4ED2-9E88-1D2F47F634CA}">
      <dgm:prSet/>
      <dgm:spPr/>
      <dgm:t>
        <a:bodyPr/>
        <a:lstStyle/>
        <a:p>
          <a:endParaRPr lang="en-US"/>
        </a:p>
      </dgm:t>
    </dgm:pt>
    <dgm:pt modelId="{356E31AA-A251-4A7E-A70A-F43D97F454A4}" type="sibTrans" cxnId="{BE31A0BA-0034-4ED2-9E88-1D2F47F634CA}">
      <dgm:prSet/>
      <dgm:spPr/>
      <dgm:t>
        <a:bodyPr/>
        <a:lstStyle/>
        <a:p>
          <a:endParaRPr lang="en-US"/>
        </a:p>
      </dgm:t>
    </dgm:pt>
    <dgm:pt modelId="{17415382-0C27-47BA-91B8-3977F5F003CB}">
      <dgm:prSet/>
      <dgm:spPr/>
      <dgm:t>
        <a:bodyPr/>
        <a:lstStyle/>
        <a:p>
          <a:r>
            <a:rPr lang="en-US" dirty="0"/>
            <a:t>Discuss</a:t>
          </a:r>
        </a:p>
      </dgm:t>
    </dgm:pt>
    <dgm:pt modelId="{1B9B6380-C92E-4AFD-8624-E98673E3F4D1}" type="parTrans" cxnId="{7856543A-6F7D-40CB-9977-CF1EE4D15F0C}">
      <dgm:prSet/>
      <dgm:spPr/>
      <dgm:t>
        <a:bodyPr/>
        <a:lstStyle/>
        <a:p>
          <a:endParaRPr lang="en-US"/>
        </a:p>
      </dgm:t>
    </dgm:pt>
    <dgm:pt modelId="{E461ABD8-8316-4576-8B77-2DE8942B857A}" type="sibTrans" cxnId="{7856543A-6F7D-40CB-9977-CF1EE4D15F0C}">
      <dgm:prSet/>
      <dgm:spPr/>
      <dgm:t>
        <a:bodyPr/>
        <a:lstStyle/>
        <a:p>
          <a:endParaRPr lang="en-US"/>
        </a:p>
      </dgm:t>
    </dgm:pt>
    <dgm:pt modelId="{2997B05A-31C8-4672-9062-2BB8A6AAA6BC}">
      <dgm:prSet/>
      <dgm:spPr/>
      <dgm:t>
        <a:bodyPr/>
        <a:lstStyle/>
        <a:p>
          <a:r>
            <a:rPr lang="en-US" b="1" dirty="0">
              <a:solidFill>
                <a:schemeClr val="tx1"/>
              </a:solidFill>
              <a:latin typeface="+mj-lt"/>
              <a:ea typeface="+mj-ea"/>
              <a:cs typeface="+mj-cs"/>
            </a:rPr>
            <a:t>FDA regulatory actions and health impacts.</a:t>
          </a:r>
          <a:endParaRPr lang="en-US" b="1" dirty="0">
            <a:solidFill>
              <a:schemeClr val="tx1"/>
            </a:solidFill>
          </a:endParaRPr>
        </a:p>
      </dgm:t>
    </dgm:pt>
    <dgm:pt modelId="{9C57D8EA-60FA-4B51-88E0-A2487891D633}" type="parTrans" cxnId="{0F08F7ED-67AC-4025-8AFF-536D7B934628}">
      <dgm:prSet/>
      <dgm:spPr/>
      <dgm:t>
        <a:bodyPr/>
        <a:lstStyle/>
        <a:p>
          <a:endParaRPr lang="en-US"/>
        </a:p>
      </dgm:t>
    </dgm:pt>
    <dgm:pt modelId="{525607BD-4D6B-4737-B1E2-74F5D501A420}" type="sibTrans" cxnId="{0F08F7ED-67AC-4025-8AFF-536D7B934628}">
      <dgm:prSet/>
      <dgm:spPr/>
      <dgm:t>
        <a:bodyPr/>
        <a:lstStyle/>
        <a:p>
          <a:endParaRPr lang="en-US"/>
        </a:p>
      </dgm:t>
    </dgm:pt>
    <dgm:pt modelId="{855C4426-F285-9B4C-88B8-414B83C7B045}" type="pres">
      <dgm:prSet presAssocID="{0B589E87-42CC-4125-9F7A-F01D39F1B51B}" presName="vert0" presStyleCnt="0">
        <dgm:presLayoutVars>
          <dgm:dir/>
          <dgm:animOne val="branch"/>
          <dgm:animLvl val="lvl"/>
        </dgm:presLayoutVars>
      </dgm:prSet>
      <dgm:spPr/>
    </dgm:pt>
    <dgm:pt modelId="{88085A4A-D392-C84A-9534-B49ACE9BFE17}" type="pres">
      <dgm:prSet presAssocID="{7FDE2081-097A-4D21-B337-74B3EF0BCF96}" presName="thickLine" presStyleLbl="alignNode1" presStyleIdx="0" presStyleCnt="4"/>
      <dgm:spPr/>
    </dgm:pt>
    <dgm:pt modelId="{AE8B49F6-E51F-3D46-A134-B1B4F68FF08C}" type="pres">
      <dgm:prSet presAssocID="{7FDE2081-097A-4D21-B337-74B3EF0BCF96}" presName="horz1" presStyleCnt="0"/>
      <dgm:spPr/>
    </dgm:pt>
    <dgm:pt modelId="{995C00F8-487B-B745-B782-0ED4576655FC}" type="pres">
      <dgm:prSet presAssocID="{7FDE2081-097A-4D21-B337-74B3EF0BCF96}" presName="tx1" presStyleLbl="revTx" presStyleIdx="0" presStyleCnt="8"/>
      <dgm:spPr/>
    </dgm:pt>
    <dgm:pt modelId="{F16064B5-EFEA-F142-B949-9AE2CCB7EA03}" type="pres">
      <dgm:prSet presAssocID="{7FDE2081-097A-4D21-B337-74B3EF0BCF96}" presName="vert1" presStyleCnt="0"/>
      <dgm:spPr/>
    </dgm:pt>
    <dgm:pt modelId="{F4BC65BB-AD27-564B-B9B0-ECFA00CC175F}" type="pres">
      <dgm:prSet presAssocID="{0C87D42B-5586-4A15-AC50-BF9A5AC57969}" presName="vertSpace2a" presStyleCnt="0"/>
      <dgm:spPr/>
    </dgm:pt>
    <dgm:pt modelId="{1742B73B-EA72-B34B-9C09-7E5CDDC9964C}" type="pres">
      <dgm:prSet presAssocID="{0C87D42B-5586-4A15-AC50-BF9A5AC57969}" presName="horz2" presStyleCnt="0"/>
      <dgm:spPr/>
    </dgm:pt>
    <dgm:pt modelId="{E55838C5-3881-B44F-A0D6-804E88E0DD50}" type="pres">
      <dgm:prSet presAssocID="{0C87D42B-5586-4A15-AC50-BF9A5AC57969}" presName="horzSpace2" presStyleCnt="0"/>
      <dgm:spPr/>
    </dgm:pt>
    <dgm:pt modelId="{671EEBC7-7A6E-9142-A057-142369E642D1}" type="pres">
      <dgm:prSet presAssocID="{0C87D42B-5586-4A15-AC50-BF9A5AC57969}" presName="tx2" presStyleLbl="revTx" presStyleIdx="1" presStyleCnt="8"/>
      <dgm:spPr/>
    </dgm:pt>
    <dgm:pt modelId="{6D63C956-3F4C-9F49-85A8-46D60A5DC2C5}" type="pres">
      <dgm:prSet presAssocID="{0C87D42B-5586-4A15-AC50-BF9A5AC57969}" presName="vert2" presStyleCnt="0"/>
      <dgm:spPr/>
    </dgm:pt>
    <dgm:pt modelId="{501C0940-BBE5-5142-B9D2-7049AC874F50}" type="pres">
      <dgm:prSet presAssocID="{0C87D42B-5586-4A15-AC50-BF9A5AC57969}" presName="thinLine2b" presStyleLbl="callout" presStyleIdx="0" presStyleCnt="4"/>
      <dgm:spPr/>
    </dgm:pt>
    <dgm:pt modelId="{AD2270A6-32F2-E449-99B3-6724AFCF8ACB}" type="pres">
      <dgm:prSet presAssocID="{0C87D42B-5586-4A15-AC50-BF9A5AC57969}" presName="vertSpace2b" presStyleCnt="0"/>
      <dgm:spPr/>
    </dgm:pt>
    <dgm:pt modelId="{2C7FC8A2-4189-8849-9FCA-47C6EBF73207}" type="pres">
      <dgm:prSet presAssocID="{F48D6E0C-7B97-4F81-AAD8-8AECA9B71860}" presName="thickLine" presStyleLbl="alignNode1" presStyleIdx="1" presStyleCnt="4"/>
      <dgm:spPr/>
    </dgm:pt>
    <dgm:pt modelId="{C230818E-C684-EC4D-A5DE-615BA7924BF7}" type="pres">
      <dgm:prSet presAssocID="{F48D6E0C-7B97-4F81-AAD8-8AECA9B71860}" presName="horz1" presStyleCnt="0"/>
      <dgm:spPr/>
    </dgm:pt>
    <dgm:pt modelId="{350A87ED-4ACB-D540-BD58-03C5C8AA71AB}" type="pres">
      <dgm:prSet presAssocID="{F48D6E0C-7B97-4F81-AAD8-8AECA9B71860}" presName="tx1" presStyleLbl="revTx" presStyleIdx="2" presStyleCnt="8"/>
      <dgm:spPr/>
    </dgm:pt>
    <dgm:pt modelId="{96BDFA0B-B94B-1E4C-88B8-816A0312CE6F}" type="pres">
      <dgm:prSet presAssocID="{F48D6E0C-7B97-4F81-AAD8-8AECA9B71860}" presName="vert1" presStyleCnt="0"/>
      <dgm:spPr/>
    </dgm:pt>
    <dgm:pt modelId="{9B36093B-90BD-9041-BF7A-B6D41E13C0FA}" type="pres">
      <dgm:prSet presAssocID="{87CC6A41-92D4-4FC0-959B-9BB19743D25A}" presName="vertSpace2a" presStyleCnt="0"/>
      <dgm:spPr/>
    </dgm:pt>
    <dgm:pt modelId="{50F509F5-0EC8-2345-8A57-95D7332A1ACE}" type="pres">
      <dgm:prSet presAssocID="{87CC6A41-92D4-4FC0-959B-9BB19743D25A}" presName="horz2" presStyleCnt="0"/>
      <dgm:spPr/>
    </dgm:pt>
    <dgm:pt modelId="{A3A4C098-DED7-CA46-AEB6-6C1FBAF7D442}" type="pres">
      <dgm:prSet presAssocID="{87CC6A41-92D4-4FC0-959B-9BB19743D25A}" presName="horzSpace2" presStyleCnt="0"/>
      <dgm:spPr/>
    </dgm:pt>
    <dgm:pt modelId="{7ED3E170-5A52-2C41-89AF-2FCB9969850E}" type="pres">
      <dgm:prSet presAssocID="{87CC6A41-92D4-4FC0-959B-9BB19743D25A}" presName="tx2" presStyleLbl="revTx" presStyleIdx="3" presStyleCnt="8"/>
      <dgm:spPr/>
    </dgm:pt>
    <dgm:pt modelId="{51973ABC-25F5-3B44-957F-563D82AC876A}" type="pres">
      <dgm:prSet presAssocID="{87CC6A41-92D4-4FC0-959B-9BB19743D25A}" presName="vert2" presStyleCnt="0"/>
      <dgm:spPr/>
    </dgm:pt>
    <dgm:pt modelId="{841280A1-458C-7845-82DA-57D2526E691C}" type="pres">
      <dgm:prSet presAssocID="{87CC6A41-92D4-4FC0-959B-9BB19743D25A}" presName="thinLine2b" presStyleLbl="callout" presStyleIdx="1" presStyleCnt="4"/>
      <dgm:spPr/>
    </dgm:pt>
    <dgm:pt modelId="{616A2AD7-C5C1-694C-AC22-3ACCBAC4225E}" type="pres">
      <dgm:prSet presAssocID="{87CC6A41-92D4-4FC0-959B-9BB19743D25A}" presName="vertSpace2b" presStyleCnt="0"/>
      <dgm:spPr/>
    </dgm:pt>
    <dgm:pt modelId="{D349CAF3-5158-0348-9EC2-7407B92716C5}" type="pres">
      <dgm:prSet presAssocID="{6797D75F-03E8-4700-8783-7DD780604970}" presName="thickLine" presStyleLbl="alignNode1" presStyleIdx="2" presStyleCnt="4"/>
      <dgm:spPr/>
    </dgm:pt>
    <dgm:pt modelId="{6A8A4196-93C6-0F4F-8A6E-0A757BDED365}" type="pres">
      <dgm:prSet presAssocID="{6797D75F-03E8-4700-8783-7DD780604970}" presName="horz1" presStyleCnt="0"/>
      <dgm:spPr/>
    </dgm:pt>
    <dgm:pt modelId="{4032A35A-12FC-5F46-8590-DBF95A65D0D3}" type="pres">
      <dgm:prSet presAssocID="{6797D75F-03E8-4700-8783-7DD780604970}" presName="tx1" presStyleLbl="revTx" presStyleIdx="4" presStyleCnt="8"/>
      <dgm:spPr/>
    </dgm:pt>
    <dgm:pt modelId="{A539F3D3-BCE4-8744-AFF5-4C3AB5FFC616}" type="pres">
      <dgm:prSet presAssocID="{6797D75F-03E8-4700-8783-7DD780604970}" presName="vert1" presStyleCnt="0"/>
      <dgm:spPr/>
    </dgm:pt>
    <dgm:pt modelId="{DE5AEB09-EFB0-1C40-93E1-D9F2D68F46DB}" type="pres">
      <dgm:prSet presAssocID="{24C8D5AC-E9C6-4743-8D0F-DEB2452BF852}" presName="vertSpace2a" presStyleCnt="0"/>
      <dgm:spPr/>
    </dgm:pt>
    <dgm:pt modelId="{4D10FC3D-C411-334E-9D48-1637A34B3979}" type="pres">
      <dgm:prSet presAssocID="{24C8D5AC-E9C6-4743-8D0F-DEB2452BF852}" presName="horz2" presStyleCnt="0"/>
      <dgm:spPr/>
    </dgm:pt>
    <dgm:pt modelId="{6DC84623-8EEF-6848-8842-3C20EAE45041}" type="pres">
      <dgm:prSet presAssocID="{24C8D5AC-E9C6-4743-8D0F-DEB2452BF852}" presName="horzSpace2" presStyleCnt="0"/>
      <dgm:spPr/>
    </dgm:pt>
    <dgm:pt modelId="{2AF31856-BDD8-F14D-A79D-A64EDEAAF16D}" type="pres">
      <dgm:prSet presAssocID="{24C8D5AC-E9C6-4743-8D0F-DEB2452BF852}" presName="tx2" presStyleLbl="revTx" presStyleIdx="5" presStyleCnt="8"/>
      <dgm:spPr/>
    </dgm:pt>
    <dgm:pt modelId="{02067446-4E99-FD4D-A503-5F2F54766AA0}" type="pres">
      <dgm:prSet presAssocID="{24C8D5AC-E9C6-4743-8D0F-DEB2452BF852}" presName="vert2" presStyleCnt="0"/>
      <dgm:spPr/>
    </dgm:pt>
    <dgm:pt modelId="{EC9C3900-862F-9B48-ABDD-5FA507877EE2}" type="pres">
      <dgm:prSet presAssocID="{24C8D5AC-E9C6-4743-8D0F-DEB2452BF852}" presName="thinLine2b" presStyleLbl="callout" presStyleIdx="2" presStyleCnt="4"/>
      <dgm:spPr/>
    </dgm:pt>
    <dgm:pt modelId="{A1D38B80-2791-1C40-BB61-D12707FA61AB}" type="pres">
      <dgm:prSet presAssocID="{24C8D5AC-E9C6-4743-8D0F-DEB2452BF852}" presName="vertSpace2b" presStyleCnt="0"/>
      <dgm:spPr/>
    </dgm:pt>
    <dgm:pt modelId="{34EF0D12-F857-9E42-AD65-40754C3C235F}" type="pres">
      <dgm:prSet presAssocID="{17415382-0C27-47BA-91B8-3977F5F003CB}" presName="thickLine" presStyleLbl="alignNode1" presStyleIdx="3" presStyleCnt="4"/>
      <dgm:spPr/>
    </dgm:pt>
    <dgm:pt modelId="{F9ED0A7A-EC59-8C40-9FF3-1A6BB297B19D}" type="pres">
      <dgm:prSet presAssocID="{17415382-0C27-47BA-91B8-3977F5F003CB}" presName="horz1" presStyleCnt="0"/>
      <dgm:spPr/>
    </dgm:pt>
    <dgm:pt modelId="{CA89371C-036D-C24A-9159-10AFC240CF5D}" type="pres">
      <dgm:prSet presAssocID="{17415382-0C27-47BA-91B8-3977F5F003CB}" presName="tx1" presStyleLbl="revTx" presStyleIdx="6" presStyleCnt="8"/>
      <dgm:spPr/>
    </dgm:pt>
    <dgm:pt modelId="{EFD92D67-8105-D047-A804-F4CC3D651C36}" type="pres">
      <dgm:prSet presAssocID="{17415382-0C27-47BA-91B8-3977F5F003CB}" presName="vert1" presStyleCnt="0"/>
      <dgm:spPr/>
    </dgm:pt>
    <dgm:pt modelId="{1FF72B73-F304-6543-8F47-82DD66268221}" type="pres">
      <dgm:prSet presAssocID="{2997B05A-31C8-4672-9062-2BB8A6AAA6BC}" presName="vertSpace2a" presStyleCnt="0"/>
      <dgm:spPr/>
    </dgm:pt>
    <dgm:pt modelId="{DE5F91D2-21EC-3A4B-8AEC-1BD32158D18B}" type="pres">
      <dgm:prSet presAssocID="{2997B05A-31C8-4672-9062-2BB8A6AAA6BC}" presName="horz2" presStyleCnt="0"/>
      <dgm:spPr/>
    </dgm:pt>
    <dgm:pt modelId="{FA037A31-671F-2840-8262-C6AA10E0C14D}" type="pres">
      <dgm:prSet presAssocID="{2997B05A-31C8-4672-9062-2BB8A6AAA6BC}" presName="horzSpace2" presStyleCnt="0"/>
      <dgm:spPr/>
    </dgm:pt>
    <dgm:pt modelId="{35E31619-F188-6D49-8631-62D548A1281C}" type="pres">
      <dgm:prSet presAssocID="{2997B05A-31C8-4672-9062-2BB8A6AAA6BC}" presName="tx2" presStyleLbl="revTx" presStyleIdx="7" presStyleCnt="8"/>
      <dgm:spPr/>
    </dgm:pt>
    <dgm:pt modelId="{A120F86C-C35F-2D44-82F1-CC560B18637A}" type="pres">
      <dgm:prSet presAssocID="{2997B05A-31C8-4672-9062-2BB8A6AAA6BC}" presName="vert2" presStyleCnt="0"/>
      <dgm:spPr/>
    </dgm:pt>
    <dgm:pt modelId="{D0F9C630-47AA-794F-8D67-75BA16D91EEF}" type="pres">
      <dgm:prSet presAssocID="{2997B05A-31C8-4672-9062-2BB8A6AAA6BC}" presName="thinLine2b" presStyleLbl="callout" presStyleIdx="3" presStyleCnt="4"/>
      <dgm:spPr/>
    </dgm:pt>
    <dgm:pt modelId="{D689968D-3A8C-644E-AACC-8B0351E13094}" type="pres">
      <dgm:prSet presAssocID="{2997B05A-31C8-4672-9062-2BB8A6AAA6BC}" presName="vertSpace2b" presStyleCnt="0"/>
      <dgm:spPr/>
    </dgm:pt>
  </dgm:ptLst>
  <dgm:cxnLst>
    <dgm:cxn modelId="{EA253802-FF46-4301-AB68-8799D1F1EE37}" srcId="{0B589E87-42CC-4125-9F7A-F01D39F1B51B}" destId="{7FDE2081-097A-4D21-B337-74B3EF0BCF96}" srcOrd="0" destOrd="0" parTransId="{0FEC5058-6530-4C47-B1D8-14E37343E34D}" sibTransId="{B5647440-9D68-4FBD-8941-C0ED245F65E3}"/>
    <dgm:cxn modelId="{70680F0D-1174-7A46-8AE8-D5F18A846068}" type="presOf" srcId="{24C8D5AC-E9C6-4743-8D0F-DEB2452BF852}" destId="{2AF31856-BDD8-F14D-A79D-A64EDEAAF16D}" srcOrd="0" destOrd="0" presId="urn:microsoft.com/office/officeart/2008/layout/LinedList"/>
    <dgm:cxn modelId="{297D0425-3FC2-754C-9A60-8B6FAEE524A0}" type="presOf" srcId="{6797D75F-03E8-4700-8783-7DD780604970}" destId="{4032A35A-12FC-5F46-8590-DBF95A65D0D3}" srcOrd="0" destOrd="0" presId="urn:microsoft.com/office/officeart/2008/layout/LinedList"/>
    <dgm:cxn modelId="{7209FE25-3A9C-4D6D-8E00-74694241CB77}" srcId="{7FDE2081-097A-4D21-B337-74B3EF0BCF96}" destId="{0C87D42B-5586-4A15-AC50-BF9A5AC57969}" srcOrd="0" destOrd="0" parTransId="{B9CAC010-7246-44CE-8086-F1CCD8102B2F}" sibTransId="{1A9A5B10-D734-4AA6-A160-9A7FC0C32B63}"/>
    <dgm:cxn modelId="{7856543A-6F7D-40CB-9977-CF1EE4D15F0C}" srcId="{0B589E87-42CC-4125-9F7A-F01D39F1B51B}" destId="{17415382-0C27-47BA-91B8-3977F5F003CB}" srcOrd="3" destOrd="0" parTransId="{1B9B6380-C92E-4AFD-8624-E98673E3F4D1}" sibTransId="{E461ABD8-8316-4576-8B77-2DE8942B857A}"/>
    <dgm:cxn modelId="{8D613351-703E-C04F-8A8D-A0D178485BC8}" type="presOf" srcId="{87CC6A41-92D4-4FC0-959B-9BB19743D25A}" destId="{7ED3E170-5A52-2C41-89AF-2FCB9969850E}" srcOrd="0" destOrd="0" presId="urn:microsoft.com/office/officeart/2008/layout/LinedList"/>
    <dgm:cxn modelId="{9DFBC35F-FA9B-4A4E-9E42-CD731B32D3C9}" type="presOf" srcId="{2997B05A-31C8-4672-9062-2BB8A6AAA6BC}" destId="{35E31619-F188-6D49-8631-62D548A1281C}" srcOrd="0" destOrd="0" presId="urn:microsoft.com/office/officeart/2008/layout/LinedList"/>
    <dgm:cxn modelId="{FE352E62-0A52-4989-9184-3D33E80E4E6F}" srcId="{0B589E87-42CC-4125-9F7A-F01D39F1B51B}" destId="{F48D6E0C-7B97-4F81-AAD8-8AECA9B71860}" srcOrd="1" destOrd="0" parTransId="{AB76C922-FC82-4BE8-85B1-CC130D46DDC6}" sibTransId="{514B4CFF-9490-48A0-BD60-4D41CBD2FA67}"/>
    <dgm:cxn modelId="{B74C936B-A02C-1B4C-93D7-E6E5771CE22C}" type="presOf" srcId="{F48D6E0C-7B97-4F81-AAD8-8AECA9B71860}" destId="{350A87ED-4ACB-D540-BD58-03C5C8AA71AB}" srcOrd="0" destOrd="0" presId="urn:microsoft.com/office/officeart/2008/layout/LinedList"/>
    <dgm:cxn modelId="{213B957A-43E7-9240-A1AE-FB83BE1A12B6}" type="presOf" srcId="{0B589E87-42CC-4125-9F7A-F01D39F1B51B}" destId="{855C4426-F285-9B4C-88B8-414B83C7B045}" srcOrd="0" destOrd="0" presId="urn:microsoft.com/office/officeart/2008/layout/LinedList"/>
    <dgm:cxn modelId="{9187B9A1-3305-4180-9DD6-AF292EE92B7F}" srcId="{0B589E87-42CC-4125-9F7A-F01D39F1B51B}" destId="{6797D75F-03E8-4700-8783-7DD780604970}" srcOrd="2" destOrd="0" parTransId="{B3369703-03F2-43C4-9F7E-D04DF1A13DCE}" sibTransId="{B007FBAC-58E4-45D9-87C6-892F10390D6A}"/>
    <dgm:cxn modelId="{20A7ADB9-535F-E944-8264-350AF80D68DB}" type="presOf" srcId="{0C87D42B-5586-4A15-AC50-BF9A5AC57969}" destId="{671EEBC7-7A6E-9142-A057-142369E642D1}" srcOrd="0" destOrd="0" presId="urn:microsoft.com/office/officeart/2008/layout/LinedList"/>
    <dgm:cxn modelId="{BE31A0BA-0034-4ED2-9E88-1D2F47F634CA}" srcId="{6797D75F-03E8-4700-8783-7DD780604970}" destId="{24C8D5AC-E9C6-4743-8D0F-DEB2452BF852}" srcOrd="0" destOrd="0" parTransId="{F5B3F017-FA6D-42AB-9D91-D4208CACAB80}" sibTransId="{356E31AA-A251-4A7E-A70A-F43D97F454A4}"/>
    <dgm:cxn modelId="{F11320D3-41E6-4F45-B232-9CF7950D57B0}" type="presOf" srcId="{17415382-0C27-47BA-91B8-3977F5F003CB}" destId="{CA89371C-036D-C24A-9159-10AFC240CF5D}" srcOrd="0" destOrd="0" presId="urn:microsoft.com/office/officeart/2008/layout/LinedList"/>
    <dgm:cxn modelId="{D25FD3D6-7A1C-204B-ACB7-52CC12E2EF38}" type="presOf" srcId="{7FDE2081-097A-4D21-B337-74B3EF0BCF96}" destId="{995C00F8-487B-B745-B782-0ED4576655FC}" srcOrd="0" destOrd="0" presId="urn:microsoft.com/office/officeart/2008/layout/LinedList"/>
    <dgm:cxn modelId="{D60268EB-A11A-44B8-9D07-645FAA9746C9}" srcId="{F48D6E0C-7B97-4F81-AAD8-8AECA9B71860}" destId="{87CC6A41-92D4-4FC0-959B-9BB19743D25A}" srcOrd="0" destOrd="0" parTransId="{F2EA70BF-6D61-443A-84C0-9EBA46B4E06C}" sibTransId="{E7DD01AA-ADCA-4FB8-A95E-AD389C381B25}"/>
    <dgm:cxn modelId="{0F08F7ED-67AC-4025-8AFF-536D7B934628}" srcId="{17415382-0C27-47BA-91B8-3977F5F003CB}" destId="{2997B05A-31C8-4672-9062-2BB8A6AAA6BC}" srcOrd="0" destOrd="0" parTransId="{9C57D8EA-60FA-4B51-88E0-A2487891D633}" sibTransId="{525607BD-4D6B-4737-B1E2-74F5D501A420}"/>
    <dgm:cxn modelId="{FB5ACAC3-16A8-064C-8952-DDDB8AADA73E}" type="presParOf" srcId="{855C4426-F285-9B4C-88B8-414B83C7B045}" destId="{88085A4A-D392-C84A-9534-B49ACE9BFE17}" srcOrd="0" destOrd="0" presId="urn:microsoft.com/office/officeart/2008/layout/LinedList"/>
    <dgm:cxn modelId="{77CFB69A-ED9B-BD44-95FC-2A72677EFE13}" type="presParOf" srcId="{855C4426-F285-9B4C-88B8-414B83C7B045}" destId="{AE8B49F6-E51F-3D46-A134-B1B4F68FF08C}" srcOrd="1" destOrd="0" presId="urn:microsoft.com/office/officeart/2008/layout/LinedList"/>
    <dgm:cxn modelId="{C3C43E35-559E-5B45-943C-F95B5E428125}" type="presParOf" srcId="{AE8B49F6-E51F-3D46-A134-B1B4F68FF08C}" destId="{995C00F8-487B-B745-B782-0ED4576655FC}" srcOrd="0" destOrd="0" presId="urn:microsoft.com/office/officeart/2008/layout/LinedList"/>
    <dgm:cxn modelId="{BFDAD027-2C20-CB48-830E-6258EA99C596}" type="presParOf" srcId="{AE8B49F6-E51F-3D46-A134-B1B4F68FF08C}" destId="{F16064B5-EFEA-F142-B949-9AE2CCB7EA03}" srcOrd="1" destOrd="0" presId="urn:microsoft.com/office/officeart/2008/layout/LinedList"/>
    <dgm:cxn modelId="{C6EB5309-8E9A-384F-A6F8-9B53054E9127}" type="presParOf" srcId="{F16064B5-EFEA-F142-B949-9AE2CCB7EA03}" destId="{F4BC65BB-AD27-564B-B9B0-ECFA00CC175F}" srcOrd="0" destOrd="0" presId="urn:microsoft.com/office/officeart/2008/layout/LinedList"/>
    <dgm:cxn modelId="{AA301D8D-E7B0-7F4F-A49F-A257B081BB76}" type="presParOf" srcId="{F16064B5-EFEA-F142-B949-9AE2CCB7EA03}" destId="{1742B73B-EA72-B34B-9C09-7E5CDDC9964C}" srcOrd="1" destOrd="0" presId="urn:microsoft.com/office/officeart/2008/layout/LinedList"/>
    <dgm:cxn modelId="{FCC3E330-E822-5A42-9649-8F0B3BD772C9}" type="presParOf" srcId="{1742B73B-EA72-B34B-9C09-7E5CDDC9964C}" destId="{E55838C5-3881-B44F-A0D6-804E88E0DD50}" srcOrd="0" destOrd="0" presId="urn:microsoft.com/office/officeart/2008/layout/LinedList"/>
    <dgm:cxn modelId="{D74424D5-A717-7B48-B23D-DF98F948D06A}" type="presParOf" srcId="{1742B73B-EA72-B34B-9C09-7E5CDDC9964C}" destId="{671EEBC7-7A6E-9142-A057-142369E642D1}" srcOrd="1" destOrd="0" presId="urn:microsoft.com/office/officeart/2008/layout/LinedList"/>
    <dgm:cxn modelId="{6EC78D6E-B749-C344-9680-D01836BB9ACB}" type="presParOf" srcId="{1742B73B-EA72-B34B-9C09-7E5CDDC9964C}" destId="{6D63C956-3F4C-9F49-85A8-46D60A5DC2C5}" srcOrd="2" destOrd="0" presId="urn:microsoft.com/office/officeart/2008/layout/LinedList"/>
    <dgm:cxn modelId="{AFB15FE0-FC96-2544-8758-01BBEDB1E958}" type="presParOf" srcId="{F16064B5-EFEA-F142-B949-9AE2CCB7EA03}" destId="{501C0940-BBE5-5142-B9D2-7049AC874F50}" srcOrd="2" destOrd="0" presId="urn:microsoft.com/office/officeart/2008/layout/LinedList"/>
    <dgm:cxn modelId="{C44E006F-D136-BA41-8795-01C3E5369EA2}" type="presParOf" srcId="{F16064B5-EFEA-F142-B949-9AE2CCB7EA03}" destId="{AD2270A6-32F2-E449-99B3-6724AFCF8ACB}" srcOrd="3" destOrd="0" presId="urn:microsoft.com/office/officeart/2008/layout/LinedList"/>
    <dgm:cxn modelId="{0E482EE5-3A7A-ED48-BCE8-9D99C3326FC7}" type="presParOf" srcId="{855C4426-F285-9B4C-88B8-414B83C7B045}" destId="{2C7FC8A2-4189-8849-9FCA-47C6EBF73207}" srcOrd="2" destOrd="0" presId="urn:microsoft.com/office/officeart/2008/layout/LinedList"/>
    <dgm:cxn modelId="{2727D262-6254-7547-B806-6F0EC04EBA10}" type="presParOf" srcId="{855C4426-F285-9B4C-88B8-414B83C7B045}" destId="{C230818E-C684-EC4D-A5DE-615BA7924BF7}" srcOrd="3" destOrd="0" presId="urn:microsoft.com/office/officeart/2008/layout/LinedList"/>
    <dgm:cxn modelId="{9E1C6238-F885-B745-9791-62B5128E4C85}" type="presParOf" srcId="{C230818E-C684-EC4D-A5DE-615BA7924BF7}" destId="{350A87ED-4ACB-D540-BD58-03C5C8AA71AB}" srcOrd="0" destOrd="0" presId="urn:microsoft.com/office/officeart/2008/layout/LinedList"/>
    <dgm:cxn modelId="{3E2C1087-E1C7-134B-AF46-3D759CEF5117}" type="presParOf" srcId="{C230818E-C684-EC4D-A5DE-615BA7924BF7}" destId="{96BDFA0B-B94B-1E4C-88B8-816A0312CE6F}" srcOrd="1" destOrd="0" presId="urn:microsoft.com/office/officeart/2008/layout/LinedList"/>
    <dgm:cxn modelId="{6DF04845-033E-BE44-AE18-8B9896A7CCCC}" type="presParOf" srcId="{96BDFA0B-B94B-1E4C-88B8-816A0312CE6F}" destId="{9B36093B-90BD-9041-BF7A-B6D41E13C0FA}" srcOrd="0" destOrd="0" presId="urn:microsoft.com/office/officeart/2008/layout/LinedList"/>
    <dgm:cxn modelId="{AFD108CE-B1D7-9E49-B4E3-E625E0C49DCD}" type="presParOf" srcId="{96BDFA0B-B94B-1E4C-88B8-816A0312CE6F}" destId="{50F509F5-0EC8-2345-8A57-95D7332A1ACE}" srcOrd="1" destOrd="0" presId="urn:microsoft.com/office/officeart/2008/layout/LinedList"/>
    <dgm:cxn modelId="{3D2CC81E-5E01-854A-B0E2-01F57EDA9C36}" type="presParOf" srcId="{50F509F5-0EC8-2345-8A57-95D7332A1ACE}" destId="{A3A4C098-DED7-CA46-AEB6-6C1FBAF7D442}" srcOrd="0" destOrd="0" presId="urn:microsoft.com/office/officeart/2008/layout/LinedList"/>
    <dgm:cxn modelId="{F71EC69C-BBD0-2540-A6E3-6953C58F4CF8}" type="presParOf" srcId="{50F509F5-0EC8-2345-8A57-95D7332A1ACE}" destId="{7ED3E170-5A52-2C41-89AF-2FCB9969850E}" srcOrd="1" destOrd="0" presId="urn:microsoft.com/office/officeart/2008/layout/LinedList"/>
    <dgm:cxn modelId="{8D776418-8FA4-004A-BBFF-AFB6D0AE54EA}" type="presParOf" srcId="{50F509F5-0EC8-2345-8A57-95D7332A1ACE}" destId="{51973ABC-25F5-3B44-957F-563D82AC876A}" srcOrd="2" destOrd="0" presId="urn:microsoft.com/office/officeart/2008/layout/LinedList"/>
    <dgm:cxn modelId="{796FDF33-FFBC-7349-99B3-D076E8AAC5FC}" type="presParOf" srcId="{96BDFA0B-B94B-1E4C-88B8-816A0312CE6F}" destId="{841280A1-458C-7845-82DA-57D2526E691C}" srcOrd="2" destOrd="0" presId="urn:microsoft.com/office/officeart/2008/layout/LinedList"/>
    <dgm:cxn modelId="{B3C1D60D-5D63-1D46-B368-5A763B6789F8}" type="presParOf" srcId="{96BDFA0B-B94B-1E4C-88B8-816A0312CE6F}" destId="{616A2AD7-C5C1-694C-AC22-3ACCBAC4225E}" srcOrd="3" destOrd="0" presId="urn:microsoft.com/office/officeart/2008/layout/LinedList"/>
    <dgm:cxn modelId="{8E561A9C-986E-4A4E-B34B-6CEA532FAB4A}" type="presParOf" srcId="{855C4426-F285-9B4C-88B8-414B83C7B045}" destId="{D349CAF3-5158-0348-9EC2-7407B92716C5}" srcOrd="4" destOrd="0" presId="urn:microsoft.com/office/officeart/2008/layout/LinedList"/>
    <dgm:cxn modelId="{78B11F98-3976-DF40-A924-EF51C2B17516}" type="presParOf" srcId="{855C4426-F285-9B4C-88B8-414B83C7B045}" destId="{6A8A4196-93C6-0F4F-8A6E-0A757BDED365}" srcOrd="5" destOrd="0" presId="urn:microsoft.com/office/officeart/2008/layout/LinedList"/>
    <dgm:cxn modelId="{2C93098D-45A5-214F-910E-B0682D5738C4}" type="presParOf" srcId="{6A8A4196-93C6-0F4F-8A6E-0A757BDED365}" destId="{4032A35A-12FC-5F46-8590-DBF95A65D0D3}" srcOrd="0" destOrd="0" presId="urn:microsoft.com/office/officeart/2008/layout/LinedList"/>
    <dgm:cxn modelId="{7A81E9D8-6676-2C49-9479-5C9596D9DD7E}" type="presParOf" srcId="{6A8A4196-93C6-0F4F-8A6E-0A757BDED365}" destId="{A539F3D3-BCE4-8744-AFF5-4C3AB5FFC616}" srcOrd="1" destOrd="0" presId="urn:microsoft.com/office/officeart/2008/layout/LinedList"/>
    <dgm:cxn modelId="{DD65A47D-9EF4-6E48-9423-42D387EB1B38}" type="presParOf" srcId="{A539F3D3-BCE4-8744-AFF5-4C3AB5FFC616}" destId="{DE5AEB09-EFB0-1C40-93E1-D9F2D68F46DB}" srcOrd="0" destOrd="0" presId="urn:microsoft.com/office/officeart/2008/layout/LinedList"/>
    <dgm:cxn modelId="{150F532D-C105-CD41-B0E7-1B46217045E6}" type="presParOf" srcId="{A539F3D3-BCE4-8744-AFF5-4C3AB5FFC616}" destId="{4D10FC3D-C411-334E-9D48-1637A34B3979}" srcOrd="1" destOrd="0" presId="urn:microsoft.com/office/officeart/2008/layout/LinedList"/>
    <dgm:cxn modelId="{85BD44A6-8D5D-8F42-A1AC-383637B5AF4B}" type="presParOf" srcId="{4D10FC3D-C411-334E-9D48-1637A34B3979}" destId="{6DC84623-8EEF-6848-8842-3C20EAE45041}" srcOrd="0" destOrd="0" presId="urn:microsoft.com/office/officeart/2008/layout/LinedList"/>
    <dgm:cxn modelId="{AA03DFFF-8930-CC40-BAD2-772D28918393}" type="presParOf" srcId="{4D10FC3D-C411-334E-9D48-1637A34B3979}" destId="{2AF31856-BDD8-F14D-A79D-A64EDEAAF16D}" srcOrd="1" destOrd="0" presId="urn:microsoft.com/office/officeart/2008/layout/LinedList"/>
    <dgm:cxn modelId="{2B869976-5B16-A249-908F-EED9BAC52A4B}" type="presParOf" srcId="{4D10FC3D-C411-334E-9D48-1637A34B3979}" destId="{02067446-4E99-FD4D-A503-5F2F54766AA0}" srcOrd="2" destOrd="0" presId="urn:microsoft.com/office/officeart/2008/layout/LinedList"/>
    <dgm:cxn modelId="{8D41B2D0-2DFA-DB42-A706-A9714BBDF276}" type="presParOf" srcId="{A539F3D3-BCE4-8744-AFF5-4C3AB5FFC616}" destId="{EC9C3900-862F-9B48-ABDD-5FA507877EE2}" srcOrd="2" destOrd="0" presId="urn:microsoft.com/office/officeart/2008/layout/LinedList"/>
    <dgm:cxn modelId="{EF7348A0-71F7-8045-A8A5-9590E3E24826}" type="presParOf" srcId="{A539F3D3-BCE4-8744-AFF5-4C3AB5FFC616}" destId="{A1D38B80-2791-1C40-BB61-D12707FA61AB}" srcOrd="3" destOrd="0" presId="urn:microsoft.com/office/officeart/2008/layout/LinedList"/>
    <dgm:cxn modelId="{D1B31BE9-B9F1-DC45-AFC0-E80447E71E3D}" type="presParOf" srcId="{855C4426-F285-9B4C-88B8-414B83C7B045}" destId="{34EF0D12-F857-9E42-AD65-40754C3C235F}" srcOrd="6" destOrd="0" presId="urn:microsoft.com/office/officeart/2008/layout/LinedList"/>
    <dgm:cxn modelId="{832BA47F-B912-F144-9FFF-AB16546D729B}" type="presParOf" srcId="{855C4426-F285-9B4C-88B8-414B83C7B045}" destId="{F9ED0A7A-EC59-8C40-9FF3-1A6BB297B19D}" srcOrd="7" destOrd="0" presId="urn:microsoft.com/office/officeart/2008/layout/LinedList"/>
    <dgm:cxn modelId="{D5BE7317-C270-364C-9058-599B78535D69}" type="presParOf" srcId="{F9ED0A7A-EC59-8C40-9FF3-1A6BB297B19D}" destId="{CA89371C-036D-C24A-9159-10AFC240CF5D}" srcOrd="0" destOrd="0" presId="urn:microsoft.com/office/officeart/2008/layout/LinedList"/>
    <dgm:cxn modelId="{BA1463C8-5103-6D48-B1BF-EB5595D658DD}" type="presParOf" srcId="{F9ED0A7A-EC59-8C40-9FF3-1A6BB297B19D}" destId="{EFD92D67-8105-D047-A804-F4CC3D651C36}" srcOrd="1" destOrd="0" presId="urn:microsoft.com/office/officeart/2008/layout/LinedList"/>
    <dgm:cxn modelId="{E692754D-0A7C-614D-8EBD-F9586FCD4A2A}" type="presParOf" srcId="{EFD92D67-8105-D047-A804-F4CC3D651C36}" destId="{1FF72B73-F304-6543-8F47-82DD66268221}" srcOrd="0" destOrd="0" presId="urn:microsoft.com/office/officeart/2008/layout/LinedList"/>
    <dgm:cxn modelId="{C44680B2-0FD6-D247-B53C-97353AC328AB}" type="presParOf" srcId="{EFD92D67-8105-D047-A804-F4CC3D651C36}" destId="{DE5F91D2-21EC-3A4B-8AEC-1BD32158D18B}" srcOrd="1" destOrd="0" presId="urn:microsoft.com/office/officeart/2008/layout/LinedList"/>
    <dgm:cxn modelId="{B13F745C-6C85-E245-8EE5-BE3CB1CB7685}" type="presParOf" srcId="{DE5F91D2-21EC-3A4B-8AEC-1BD32158D18B}" destId="{FA037A31-671F-2840-8262-C6AA10E0C14D}" srcOrd="0" destOrd="0" presId="urn:microsoft.com/office/officeart/2008/layout/LinedList"/>
    <dgm:cxn modelId="{F03C0DAE-2325-514A-93C5-4FEF6FB52C2C}" type="presParOf" srcId="{DE5F91D2-21EC-3A4B-8AEC-1BD32158D18B}" destId="{35E31619-F188-6D49-8631-62D548A1281C}" srcOrd="1" destOrd="0" presId="urn:microsoft.com/office/officeart/2008/layout/LinedList"/>
    <dgm:cxn modelId="{A41BA262-FF13-CA44-AA92-ED14EAD9CE4A}" type="presParOf" srcId="{DE5F91D2-21EC-3A4B-8AEC-1BD32158D18B}" destId="{A120F86C-C35F-2D44-82F1-CC560B18637A}" srcOrd="2" destOrd="0" presId="urn:microsoft.com/office/officeart/2008/layout/LinedList"/>
    <dgm:cxn modelId="{30B56F16-8377-3140-A328-E278D091FA78}" type="presParOf" srcId="{EFD92D67-8105-D047-A804-F4CC3D651C36}" destId="{D0F9C630-47AA-794F-8D67-75BA16D91EEF}" srcOrd="2" destOrd="0" presId="urn:microsoft.com/office/officeart/2008/layout/LinedList"/>
    <dgm:cxn modelId="{A1D39EF5-2BF2-9149-AE3B-55572568192D}" type="presParOf" srcId="{EFD92D67-8105-D047-A804-F4CC3D651C36}" destId="{D689968D-3A8C-644E-AACC-8B0351E13094}"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027DE-64A8-432E-881A-E837ACC60E5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7F30430-D671-4A40-A105-888D15DD13D6}">
      <dgm:prSet/>
      <dgm:spPr/>
      <dgm:t>
        <a:bodyPr/>
        <a:lstStyle/>
        <a:p>
          <a:pPr>
            <a:lnSpc>
              <a:spcPct val="100000"/>
            </a:lnSpc>
            <a:defRPr cap="all"/>
          </a:pPr>
          <a:r>
            <a:rPr lang="en-US" dirty="0"/>
            <a:t>Physiological</a:t>
          </a:r>
        </a:p>
      </dgm:t>
    </dgm:pt>
    <dgm:pt modelId="{6E240822-166F-4923-B0DF-730061FBCA74}" type="parTrans" cxnId="{8F1E4AEB-39A0-44AF-AD4D-6C5C78E6A0FA}">
      <dgm:prSet/>
      <dgm:spPr/>
      <dgm:t>
        <a:bodyPr/>
        <a:lstStyle/>
        <a:p>
          <a:endParaRPr lang="en-US"/>
        </a:p>
      </dgm:t>
    </dgm:pt>
    <dgm:pt modelId="{B0B19438-1004-4491-9B99-EA7F56B5DC59}" type="sibTrans" cxnId="{8F1E4AEB-39A0-44AF-AD4D-6C5C78E6A0FA}">
      <dgm:prSet/>
      <dgm:spPr/>
      <dgm:t>
        <a:bodyPr/>
        <a:lstStyle/>
        <a:p>
          <a:endParaRPr lang="en-US"/>
        </a:p>
      </dgm:t>
    </dgm:pt>
    <dgm:pt modelId="{A3167800-BDAD-434A-AE36-036A8E2F70E1}">
      <dgm:prSet/>
      <dgm:spPr/>
      <dgm:t>
        <a:bodyPr/>
        <a:lstStyle/>
        <a:p>
          <a:pPr>
            <a:lnSpc>
              <a:spcPct val="100000"/>
            </a:lnSpc>
            <a:defRPr cap="all"/>
          </a:pPr>
          <a:r>
            <a:rPr lang="en-US" dirty="0"/>
            <a:t>Secondhand  and thirdhand exposures</a:t>
          </a:r>
        </a:p>
      </dgm:t>
    </dgm:pt>
    <dgm:pt modelId="{DB1F41A3-11D0-4F0C-B2ED-7607994A84B8}" type="parTrans" cxnId="{5F31338E-4D16-4833-9D07-83A29F202AAC}">
      <dgm:prSet/>
      <dgm:spPr/>
      <dgm:t>
        <a:bodyPr/>
        <a:lstStyle/>
        <a:p>
          <a:endParaRPr lang="en-US"/>
        </a:p>
      </dgm:t>
    </dgm:pt>
    <dgm:pt modelId="{CCE3E3CC-666A-4ACC-B4F2-49FB3FEBBCD5}" type="sibTrans" cxnId="{5F31338E-4D16-4833-9D07-83A29F202AAC}">
      <dgm:prSet/>
      <dgm:spPr/>
      <dgm:t>
        <a:bodyPr/>
        <a:lstStyle/>
        <a:p>
          <a:endParaRPr lang="en-US"/>
        </a:p>
      </dgm:t>
    </dgm:pt>
    <dgm:pt modelId="{FB016B0D-A05F-4DDF-A75C-A4695E57E068}">
      <dgm:prSet/>
      <dgm:spPr/>
      <dgm:t>
        <a:bodyPr/>
        <a:lstStyle/>
        <a:p>
          <a:pPr>
            <a:lnSpc>
              <a:spcPct val="100000"/>
            </a:lnSpc>
            <a:defRPr cap="all"/>
          </a:pPr>
          <a:r>
            <a:rPr lang="en-US" dirty="0"/>
            <a:t>Harm reduction</a:t>
          </a:r>
        </a:p>
      </dgm:t>
    </dgm:pt>
    <dgm:pt modelId="{33F65700-1EE0-46CD-A26E-F5055FA71B00}" type="parTrans" cxnId="{4F3B88EF-EA9C-49D9-9BBC-00997288CDC4}">
      <dgm:prSet/>
      <dgm:spPr/>
      <dgm:t>
        <a:bodyPr/>
        <a:lstStyle/>
        <a:p>
          <a:endParaRPr lang="en-US"/>
        </a:p>
      </dgm:t>
    </dgm:pt>
    <dgm:pt modelId="{CB783128-A8D2-4D80-A73A-3ADE2BC71DE3}" type="sibTrans" cxnId="{4F3B88EF-EA9C-49D9-9BBC-00997288CDC4}">
      <dgm:prSet/>
      <dgm:spPr/>
      <dgm:t>
        <a:bodyPr/>
        <a:lstStyle/>
        <a:p>
          <a:endParaRPr lang="en-US"/>
        </a:p>
      </dgm:t>
    </dgm:pt>
    <dgm:pt modelId="{05032F41-2B1D-4797-9023-4C2BD254D317}">
      <dgm:prSet/>
      <dgm:spPr/>
      <dgm:t>
        <a:bodyPr/>
        <a:lstStyle/>
        <a:p>
          <a:pPr>
            <a:lnSpc>
              <a:spcPct val="100000"/>
            </a:lnSpc>
            <a:defRPr cap="all"/>
          </a:pPr>
          <a:r>
            <a:rPr lang="en-US" dirty="0"/>
            <a:t>Combustible tobacco cessation</a:t>
          </a:r>
        </a:p>
      </dgm:t>
    </dgm:pt>
    <dgm:pt modelId="{2EC1D933-E753-4A11-BA7E-84E46ABEBEDA}" type="parTrans" cxnId="{3BDA983D-6294-4BAB-B36F-64846BF4D075}">
      <dgm:prSet/>
      <dgm:spPr/>
      <dgm:t>
        <a:bodyPr/>
        <a:lstStyle/>
        <a:p>
          <a:endParaRPr lang="en-US"/>
        </a:p>
      </dgm:t>
    </dgm:pt>
    <dgm:pt modelId="{E945F593-266F-48C1-87A4-DC21A4771193}" type="sibTrans" cxnId="{3BDA983D-6294-4BAB-B36F-64846BF4D075}">
      <dgm:prSet/>
      <dgm:spPr/>
      <dgm:t>
        <a:bodyPr/>
        <a:lstStyle/>
        <a:p>
          <a:endParaRPr lang="en-US"/>
        </a:p>
      </dgm:t>
    </dgm:pt>
    <dgm:pt modelId="{02347E66-210B-49C6-BB90-8BD7A21A7313}">
      <dgm:prSet/>
      <dgm:spPr/>
      <dgm:t>
        <a:bodyPr/>
        <a:lstStyle/>
        <a:p>
          <a:pPr>
            <a:lnSpc>
              <a:spcPct val="100000"/>
            </a:lnSpc>
            <a:defRPr cap="all"/>
          </a:pPr>
          <a:r>
            <a:rPr lang="en-US" dirty="0"/>
            <a:t>Disease outcomes </a:t>
          </a:r>
        </a:p>
      </dgm:t>
    </dgm:pt>
    <dgm:pt modelId="{EBC03B7B-7956-4218-A4DC-76A35F49F819}" type="parTrans" cxnId="{20F467F7-3BEC-439F-89A4-AEA8D54716E8}">
      <dgm:prSet/>
      <dgm:spPr/>
      <dgm:t>
        <a:bodyPr/>
        <a:lstStyle/>
        <a:p>
          <a:endParaRPr lang="en-US"/>
        </a:p>
      </dgm:t>
    </dgm:pt>
    <dgm:pt modelId="{80C0D7C0-90DC-46C2-B124-589BE4DE49C0}" type="sibTrans" cxnId="{20F467F7-3BEC-439F-89A4-AEA8D54716E8}">
      <dgm:prSet/>
      <dgm:spPr/>
      <dgm:t>
        <a:bodyPr/>
        <a:lstStyle/>
        <a:p>
          <a:endParaRPr lang="en-US"/>
        </a:p>
      </dgm:t>
    </dgm:pt>
    <dgm:pt modelId="{42D42B74-68B2-854E-92B0-8630EC2B1ACE}" type="pres">
      <dgm:prSet presAssocID="{282027DE-64A8-432E-881A-E837ACC60E58}" presName="diagram" presStyleCnt="0">
        <dgm:presLayoutVars>
          <dgm:dir/>
          <dgm:resizeHandles val="exact"/>
        </dgm:presLayoutVars>
      </dgm:prSet>
      <dgm:spPr/>
    </dgm:pt>
    <dgm:pt modelId="{51A4B64F-5B1D-F74C-8F69-26C55821CA2B}" type="pres">
      <dgm:prSet presAssocID="{57F30430-D671-4A40-A105-888D15DD13D6}" presName="node" presStyleLbl="node1" presStyleIdx="0" presStyleCnt="5">
        <dgm:presLayoutVars>
          <dgm:bulletEnabled val="1"/>
        </dgm:presLayoutVars>
      </dgm:prSet>
      <dgm:spPr/>
    </dgm:pt>
    <dgm:pt modelId="{CA51D27A-4D63-174E-B103-6AE89AD8D502}" type="pres">
      <dgm:prSet presAssocID="{B0B19438-1004-4491-9B99-EA7F56B5DC59}" presName="sibTrans" presStyleCnt="0"/>
      <dgm:spPr/>
    </dgm:pt>
    <dgm:pt modelId="{64EDEDD5-0EC9-AE43-8267-2EBA39137ED4}" type="pres">
      <dgm:prSet presAssocID="{A3167800-BDAD-434A-AE36-036A8E2F70E1}" presName="node" presStyleLbl="node1" presStyleIdx="1" presStyleCnt="5">
        <dgm:presLayoutVars>
          <dgm:bulletEnabled val="1"/>
        </dgm:presLayoutVars>
      </dgm:prSet>
      <dgm:spPr/>
    </dgm:pt>
    <dgm:pt modelId="{2B97A5F0-CC9A-044E-B3A3-B66291213C47}" type="pres">
      <dgm:prSet presAssocID="{CCE3E3CC-666A-4ACC-B4F2-49FB3FEBBCD5}" presName="sibTrans" presStyleCnt="0"/>
      <dgm:spPr/>
    </dgm:pt>
    <dgm:pt modelId="{55041690-8ACF-E74C-857E-0BCDA7F8ECCA}" type="pres">
      <dgm:prSet presAssocID="{FB016B0D-A05F-4DDF-A75C-A4695E57E068}" presName="node" presStyleLbl="node1" presStyleIdx="2" presStyleCnt="5">
        <dgm:presLayoutVars>
          <dgm:bulletEnabled val="1"/>
        </dgm:presLayoutVars>
      </dgm:prSet>
      <dgm:spPr/>
    </dgm:pt>
    <dgm:pt modelId="{ADA2E7D1-78AF-B64B-98B9-92D5C0B6CBBB}" type="pres">
      <dgm:prSet presAssocID="{CB783128-A8D2-4D80-A73A-3ADE2BC71DE3}" presName="sibTrans" presStyleCnt="0"/>
      <dgm:spPr/>
    </dgm:pt>
    <dgm:pt modelId="{4B36E050-F224-EE42-8FEA-3494152B4AB2}" type="pres">
      <dgm:prSet presAssocID="{05032F41-2B1D-4797-9023-4C2BD254D317}" presName="node" presStyleLbl="node1" presStyleIdx="3" presStyleCnt="5">
        <dgm:presLayoutVars>
          <dgm:bulletEnabled val="1"/>
        </dgm:presLayoutVars>
      </dgm:prSet>
      <dgm:spPr/>
    </dgm:pt>
    <dgm:pt modelId="{19C4E890-EA53-634E-876D-DFF26E268DFB}" type="pres">
      <dgm:prSet presAssocID="{E945F593-266F-48C1-87A4-DC21A4771193}" presName="sibTrans" presStyleCnt="0"/>
      <dgm:spPr/>
    </dgm:pt>
    <dgm:pt modelId="{BE6019B6-CA3F-934A-AED2-606FAAE05A41}" type="pres">
      <dgm:prSet presAssocID="{02347E66-210B-49C6-BB90-8BD7A21A7313}" presName="node" presStyleLbl="node1" presStyleIdx="4" presStyleCnt="5">
        <dgm:presLayoutVars>
          <dgm:bulletEnabled val="1"/>
        </dgm:presLayoutVars>
      </dgm:prSet>
      <dgm:spPr/>
    </dgm:pt>
  </dgm:ptLst>
  <dgm:cxnLst>
    <dgm:cxn modelId="{B0F22F39-2181-DD46-8045-62C333FA7819}" type="presOf" srcId="{05032F41-2B1D-4797-9023-4C2BD254D317}" destId="{4B36E050-F224-EE42-8FEA-3494152B4AB2}" srcOrd="0" destOrd="0" presId="urn:microsoft.com/office/officeart/2005/8/layout/default"/>
    <dgm:cxn modelId="{3BDA983D-6294-4BAB-B36F-64846BF4D075}" srcId="{282027DE-64A8-432E-881A-E837ACC60E58}" destId="{05032F41-2B1D-4797-9023-4C2BD254D317}" srcOrd="3" destOrd="0" parTransId="{2EC1D933-E753-4A11-BA7E-84E46ABEBEDA}" sibTransId="{E945F593-266F-48C1-87A4-DC21A4771193}"/>
    <dgm:cxn modelId="{0654D950-7FE5-7D45-8E85-68AE38DD904F}" type="presOf" srcId="{57F30430-D671-4A40-A105-888D15DD13D6}" destId="{51A4B64F-5B1D-F74C-8F69-26C55821CA2B}" srcOrd="0" destOrd="0" presId="urn:microsoft.com/office/officeart/2005/8/layout/default"/>
    <dgm:cxn modelId="{0EE08359-0A0D-5640-B035-C9CBF3D50AC8}" type="presOf" srcId="{02347E66-210B-49C6-BB90-8BD7A21A7313}" destId="{BE6019B6-CA3F-934A-AED2-606FAAE05A41}" srcOrd="0" destOrd="0" presId="urn:microsoft.com/office/officeart/2005/8/layout/default"/>
    <dgm:cxn modelId="{E859105D-E5E1-7647-BC12-3F5D5E7E8DCD}" type="presOf" srcId="{FB016B0D-A05F-4DDF-A75C-A4695E57E068}" destId="{55041690-8ACF-E74C-857E-0BCDA7F8ECCA}" srcOrd="0" destOrd="0" presId="urn:microsoft.com/office/officeart/2005/8/layout/default"/>
    <dgm:cxn modelId="{1C69B76C-668A-7E4A-9806-DEBF2E7C669A}" type="presOf" srcId="{A3167800-BDAD-434A-AE36-036A8E2F70E1}" destId="{64EDEDD5-0EC9-AE43-8267-2EBA39137ED4}" srcOrd="0" destOrd="0" presId="urn:microsoft.com/office/officeart/2005/8/layout/default"/>
    <dgm:cxn modelId="{5F31338E-4D16-4833-9D07-83A29F202AAC}" srcId="{282027DE-64A8-432E-881A-E837ACC60E58}" destId="{A3167800-BDAD-434A-AE36-036A8E2F70E1}" srcOrd="1" destOrd="0" parTransId="{DB1F41A3-11D0-4F0C-B2ED-7607994A84B8}" sibTransId="{CCE3E3CC-666A-4ACC-B4F2-49FB3FEBBCD5}"/>
    <dgm:cxn modelId="{568F90E9-D73F-D247-B20E-2272F28DED34}" type="presOf" srcId="{282027DE-64A8-432E-881A-E837ACC60E58}" destId="{42D42B74-68B2-854E-92B0-8630EC2B1ACE}" srcOrd="0" destOrd="0" presId="urn:microsoft.com/office/officeart/2005/8/layout/default"/>
    <dgm:cxn modelId="{8F1E4AEB-39A0-44AF-AD4D-6C5C78E6A0FA}" srcId="{282027DE-64A8-432E-881A-E837ACC60E58}" destId="{57F30430-D671-4A40-A105-888D15DD13D6}" srcOrd="0" destOrd="0" parTransId="{6E240822-166F-4923-B0DF-730061FBCA74}" sibTransId="{B0B19438-1004-4491-9B99-EA7F56B5DC59}"/>
    <dgm:cxn modelId="{4F3B88EF-EA9C-49D9-9BBC-00997288CDC4}" srcId="{282027DE-64A8-432E-881A-E837ACC60E58}" destId="{FB016B0D-A05F-4DDF-A75C-A4695E57E068}" srcOrd="2" destOrd="0" parTransId="{33F65700-1EE0-46CD-A26E-F5055FA71B00}" sibTransId="{CB783128-A8D2-4D80-A73A-3ADE2BC71DE3}"/>
    <dgm:cxn modelId="{20F467F7-3BEC-439F-89A4-AEA8D54716E8}" srcId="{282027DE-64A8-432E-881A-E837ACC60E58}" destId="{02347E66-210B-49C6-BB90-8BD7A21A7313}" srcOrd="4" destOrd="0" parTransId="{EBC03B7B-7956-4218-A4DC-76A35F49F819}" sibTransId="{80C0D7C0-90DC-46C2-B124-589BE4DE49C0}"/>
    <dgm:cxn modelId="{D78C7540-2CB5-B748-94BA-92C79D2C12CD}" type="presParOf" srcId="{42D42B74-68B2-854E-92B0-8630EC2B1ACE}" destId="{51A4B64F-5B1D-F74C-8F69-26C55821CA2B}" srcOrd="0" destOrd="0" presId="urn:microsoft.com/office/officeart/2005/8/layout/default"/>
    <dgm:cxn modelId="{148495A6-4946-144C-9CA7-88E39F92A38A}" type="presParOf" srcId="{42D42B74-68B2-854E-92B0-8630EC2B1ACE}" destId="{CA51D27A-4D63-174E-B103-6AE89AD8D502}" srcOrd="1" destOrd="0" presId="urn:microsoft.com/office/officeart/2005/8/layout/default"/>
    <dgm:cxn modelId="{81D48F43-4B42-4746-B0CB-88683EC7A9AA}" type="presParOf" srcId="{42D42B74-68B2-854E-92B0-8630EC2B1ACE}" destId="{64EDEDD5-0EC9-AE43-8267-2EBA39137ED4}" srcOrd="2" destOrd="0" presId="urn:microsoft.com/office/officeart/2005/8/layout/default"/>
    <dgm:cxn modelId="{1D7BC164-2A1D-194F-BBB8-DEB76A1EB930}" type="presParOf" srcId="{42D42B74-68B2-854E-92B0-8630EC2B1ACE}" destId="{2B97A5F0-CC9A-044E-B3A3-B66291213C47}" srcOrd="3" destOrd="0" presId="urn:microsoft.com/office/officeart/2005/8/layout/default"/>
    <dgm:cxn modelId="{66125296-794E-264C-95C2-D56D8DFCEB79}" type="presParOf" srcId="{42D42B74-68B2-854E-92B0-8630EC2B1ACE}" destId="{55041690-8ACF-E74C-857E-0BCDA7F8ECCA}" srcOrd="4" destOrd="0" presId="urn:microsoft.com/office/officeart/2005/8/layout/default"/>
    <dgm:cxn modelId="{EDCC7EFF-28F7-FB47-BD65-A16A0AD77A60}" type="presParOf" srcId="{42D42B74-68B2-854E-92B0-8630EC2B1ACE}" destId="{ADA2E7D1-78AF-B64B-98B9-92D5C0B6CBBB}" srcOrd="5" destOrd="0" presId="urn:microsoft.com/office/officeart/2005/8/layout/default"/>
    <dgm:cxn modelId="{A979AB1E-61FA-334F-AD55-B512C1B0265B}" type="presParOf" srcId="{42D42B74-68B2-854E-92B0-8630EC2B1ACE}" destId="{4B36E050-F224-EE42-8FEA-3494152B4AB2}" srcOrd="6" destOrd="0" presId="urn:microsoft.com/office/officeart/2005/8/layout/default"/>
    <dgm:cxn modelId="{3EFFB54C-E7A9-E84B-8E23-904BBA32ACD6}" type="presParOf" srcId="{42D42B74-68B2-854E-92B0-8630EC2B1ACE}" destId="{19C4E890-EA53-634E-876D-DFF26E268DFB}" srcOrd="7" destOrd="0" presId="urn:microsoft.com/office/officeart/2005/8/layout/default"/>
    <dgm:cxn modelId="{DD48769A-B61E-E84A-8EEE-D3641346BECD}" type="presParOf" srcId="{42D42B74-68B2-854E-92B0-8630EC2B1ACE}" destId="{BE6019B6-CA3F-934A-AED2-606FAAE05A4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6344FA-33FA-422A-91AE-C27BCFA505F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D1BD00E-4232-4CBA-9C10-EF82DBC669F9}">
      <dgm:prSet/>
      <dgm:spPr/>
      <dgm:t>
        <a:bodyPr/>
        <a:lstStyle/>
        <a:p>
          <a:r>
            <a:rPr lang="en-US" dirty="0"/>
            <a:t>Participants identified 56 unique respiratory-related symptoms that grouped into eight thematic clusters. </a:t>
          </a:r>
        </a:p>
      </dgm:t>
    </dgm:pt>
    <dgm:pt modelId="{B5C0751E-74C5-4949-9C94-ED4243F53E18}" type="parTrans" cxnId="{31CE0047-575F-4A11-BBF4-2469C09F7E69}">
      <dgm:prSet/>
      <dgm:spPr/>
      <dgm:t>
        <a:bodyPr/>
        <a:lstStyle/>
        <a:p>
          <a:endParaRPr lang="en-US"/>
        </a:p>
      </dgm:t>
    </dgm:pt>
    <dgm:pt modelId="{F678FF60-B5C9-4AAC-9E6B-5E81C35AF89B}" type="sibTrans" cxnId="{31CE0047-575F-4A11-BBF4-2469C09F7E69}">
      <dgm:prSet/>
      <dgm:spPr/>
      <dgm:t>
        <a:bodyPr/>
        <a:lstStyle/>
        <a:p>
          <a:endParaRPr lang="en-US"/>
        </a:p>
      </dgm:t>
    </dgm:pt>
    <dgm:pt modelId="{38F30F6E-774B-46EC-A398-1E4C9D0A1901}">
      <dgm:prSet/>
      <dgm:spPr/>
      <dgm:t>
        <a:bodyPr/>
        <a:lstStyle/>
        <a:p>
          <a:r>
            <a:rPr lang="en-US" dirty="0"/>
            <a:t>Broadly, these symptoms indicated ECIG use may affect many parts of the body involved in the respiratory system including the mouth, nose, throat, and lungs as well as those indirectly related to the respiratory system. </a:t>
          </a:r>
        </a:p>
      </dgm:t>
    </dgm:pt>
    <dgm:pt modelId="{F8237679-EA1F-4A10-B16A-4BD033542C51}" type="parTrans" cxnId="{FE7E0C5C-4DDB-41ED-BEAE-6FDBE8B19513}">
      <dgm:prSet/>
      <dgm:spPr/>
      <dgm:t>
        <a:bodyPr/>
        <a:lstStyle/>
        <a:p>
          <a:endParaRPr lang="en-US"/>
        </a:p>
      </dgm:t>
    </dgm:pt>
    <dgm:pt modelId="{B449D1D5-CFFF-494F-96E9-0EF9DC6296B1}" type="sibTrans" cxnId="{FE7E0C5C-4DDB-41ED-BEAE-6FDBE8B19513}">
      <dgm:prSet/>
      <dgm:spPr/>
      <dgm:t>
        <a:bodyPr/>
        <a:lstStyle/>
        <a:p>
          <a:endParaRPr lang="en-US"/>
        </a:p>
      </dgm:t>
    </dgm:pt>
    <dgm:pt modelId="{0A430E27-BEBD-4179-9AAF-AC8402BF5163}">
      <dgm:prSet/>
      <dgm:spPr/>
      <dgm:t>
        <a:bodyPr/>
        <a:lstStyle/>
        <a:p>
          <a:r>
            <a:rPr lang="en-US" dirty="0"/>
            <a:t>As a result, some ECIG users perceived their ECIG use may contribute to general illness symptoms, cardiovascular system problems, and fatigue. </a:t>
          </a:r>
        </a:p>
      </dgm:t>
    </dgm:pt>
    <dgm:pt modelId="{63005A7C-7605-4CC6-A8FC-E230CDBF7D6D}" type="parTrans" cxnId="{AE04376C-3EFD-4EF3-A1B3-921A674E7B75}">
      <dgm:prSet/>
      <dgm:spPr/>
      <dgm:t>
        <a:bodyPr/>
        <a:lstStyle/>
        <a:p>
          <a:endParaRPr lang="en-US"/>
        </a:p>
      </dgm:t>
    </dgm:pt>
    <dgm:pt modelId="{8299D6F0-4CAC-4720-A9BB-A0D448B84B57}" type="sibTrans" cxnId="{AE04376C-3EFD-4EF3-A1B3-921A674E7B75}">
      <dgm:prSet/>
      <dgm:spPr/>
      <dgm:t>
        <a:bodyPr/>
        <a:lstStyle/>
        <a:p>
          <a:endParaRPr lang="en-US"/>
        </a:p>
      </dgm:t>
    </dgm:pt>
    <dgm:pt modelId="{9A2E0F34-A24B-4F3A-8BF0-4AE8437D1E9E}">
      <dgm:prSet/>
      <dgm:spPr/>
      <dgm:t>
        <a:bodyPr/>
        <a:lstStyle/>
        <a:p>
          <a:r>
            <a:rPr lang="en-US" dirty="0"/>
            <a:t>Many of these symptoms appeared similar to those experienced by cigarette smokers; however, some symptoms appeared to be unique to ECIG use, such as those related to a metallic taste in the mouth or postnasal drip that tastes like ECIG liquid.</a:t>
          </a:r>
        </a:p>
      </dgm:t>
    </dgm:pt>
    <dgm:pt modelId="{99474B2D-04D8-4B91-95D0-C3F4A8949746}" type="parTrans" cxnId="{24654424-EE82-4F31-A7BA-16D36AD3A0FD}">
      <dgm:prSet/>
      <dgm:spPr/>
      <dgm:t>
        <a:bodyPr/>
        <a:lstStyle/>
        <a:p>
          <a:endParaRPr lang="en-US"/>
        </a:p>
      </dgm:t>
    </dgm:pt>
    <dgm:pt modelId="{2895691F-1D6E-4D6C-B858-5A70AC421783}" type="sibTrans" cxnId="{24654424-EE82-4F31-A7BA-16D36AD3A0FD}">
      <dgm:prSet/>
      <dgm:spPr/>
      <dgm:t>
        <a:bodyPr/>
        <a:lstStyle/>
        <a:p>
          <a:endParaRPr lang="en-US"/>
        </a:p>
      </dgm:t>
    </dgm:pt>
    <dgm:pt modelId="{7ACC9D8D-05F7-4948-8799-00AC720A56C3}" type="pres">
      <dgm:prSet presAssocID="{FD6344FA-33FA-422A-91AE-C27BCFA505F8}" presName="linear" presStyleCnt="0">
        <dgm:presLayoutVars>
          <dgm:animLvl val="lvl"/>
          <dgm:resizeHandles val="exact"/>
        </dgm:presLayoutVars>
      </dgm:prSet>
      <dgm:spPr/>
    </dgm:pt>
    <dgm:pt modelId="{E068E73C-C463-F54A-9610-EAC22BBEFB9E}" type="pres">
      <dgm:prSet presAssocID="{0D1BD00E-4232-4CBA-9C10-EF82DBC669F9}" presName="parentText" presStyleLbl="node1" presStyleIdx="0" presStyleCnt="4">
        <dgm:presLayoutVars>
          <dgm:chMax val="0"/>
          <dgm:bulletEnabled val="1"/>
        </dgm:presLayoutVars>
      </dgm:prSet>
      <dgm:spPr/>
    </dgm:pt>
    <dgm:pt modelId="{71993425-EDB7-EF42-996A-4F2D8BEBA57C}" type="pres">
      <dgm:prSet presAssocID="{F678FF60-B5C9-4AAC-9E6B-5E81C35AF89B}" presName="spacer" presStyleCnt="0"/>
      <dgm:spPr/>
    </dgm:pt>
    <dgm:pt modelId="{8F609216-546F-D947-A118-52DD539A0CFD}" type="pres">
      <dgm:prSet presAssocID="{38F30F6E-774B-46EC-A398-1E4C9D0A1901}" presName="parentText" presStyleLbl="node1" presStyleIdx="1" presStyleCnt="4">
        <dgm:presLayoutVars>
          <dgm:chMax val="0"/>
          <dgm:bulletEnabled val="1"/>
        </dgm:presLayoutVars>
      </dgm:prSet>
      <dgm:spPr/>
    </dgm:pt>
    <dgm:pt modelId="{8D972A7B-800A-6648-ADA4-19E46787BE4D}" type="pres">
      <dgm:prSet presAssocID="{B449D1D5-CFFF-494F-96E9-0EF9DC6296B1}" presName="spacer" presStyleCnt="0"/>
      <dgm:spPr/>
    </dgm:pt>
    <dgm:pt modelId="{232CC210-9D05-4C40-8104-FBFE3D077784}" type="pres">
      <dgm:prSet presAssocID="{0A430E27-BEBD-4179-9AAF-AC8402BF5163}" presName="parentText" presStyleLbl="node1" presStyleIdx="2" presStyleCnt="4">
        <dgm:presLayoutVars>
          <dgm:chMax val="0"/>
          <dgm:bulletEnabled val="1"/>
        </dgm:presLayoutVars>
      </dgm:prSet>
      <dgm:spPr/>
    </dgm:pt>
    <dgm:pt modelId="{3103C1E2-83C2-E641-ABD7-F04B6816B576}" type="pres">
      <dgm:prSet presAssocID="{8299D6F0-4CAC-4720-A9BB-A0D448B84B57}" presName="spacer" presStyleCnt="0"/>
      <dgm:spPr/>
    </dgm:pt>
    <dgm:pt modelId="{8B66DBFD-850B-E745-80DB-F5F44C8B5688}" type="pres">
      <dgm:prSet presAssocID="{9A2E0F34-A24B-4F3A-8BF0-4AE8437D1E9E}" presName="parentText" presStyleLbl="node1" presStyleIdx="3" presStyleCnt="4">
        <dgm:presLayoutVars>
          <dgm:chMax val="0"/>
          <dgm:bulletEnabled val="1"/>
        </dgm:presLayoutVars>
      </dgm:prSet>
      <dgm:spPr/>
    </dgm:pt>
  </dgm:ptLst>
  <dgm:cxnLst>
    <dgm:cxn modelId="{24654424-EE82-4F31-A7BA-16D36AD3A0FD}" srcId="{FD6344FA-33FA-422A-91AE-C27BCFA505F8}" destId="{9A2E0F34-A24B-4F3A-8BF0-4AE8437D1E9E}" srcOrd="3" destOrd="0" parTransId="{99474B2D-04D8-4B91-95D0-C3F4A8949746}" sibTransId="{2895691F-1D6E-4D6C-B858-5A70AC421783}"/>
    <dgm:cxn modelId="{60A42737-AEAA-C84D-A528-97E4A1344244}" type="presOf" srcId="{FD6344FA-33FA-422A-91AE-C27BCFA505F8}" destId="{7ACC9D8D-05F7-4948-8799-00AC720A56C3}" srcOrd="0" destOrd="0" presId="urn:microsoft.com/office/officeart/2005/8/layout/vList2"/>
    <dgm:cxn modelId="{31CE0047-575F-4A11-BBF4-2469C09F7E69}" srcId="{FD6344FA-33FA-422A-91AE-C27BCFA505F8}" destId="{0D1BD00E-4232-4CBA-9C10-EF82DBC669F9}" srcOrd="0" destOrd="0" parTransId="{B5C0751E-74C5-4949-9C94-ED4243F53E18}" sibTransId="{F678FF60-B5C9-4AAC-9E6B-5E81C35AF89B}"/>
    <dgm:cxn modelId="{0FBE7E57-597A-A342-8BE0-658C0A39AB23}" type="presOf" srcId="{0D1BD00E-4232-4CBA-9C10-EF82DBC669F9}" destId="{E068E73C-C463-F54A-9610-EAC22BBEFB9E}" srcOrd="0" destOrd="0" presId="urn:microsoft.com/office/officeart/2005/8/layout/vList2"/>
    <dgm:cxn modelId="{FE7E0C5C-4DDB-41ED-BEAE-6FDBE8B19513}" srcId="{FD6344FA-33FA-422A-91AE-C27BCFA505F8}" destId="{38F30F6E-774B-46EC-A398-1E4C9D0A1901}" srcOrd="1" destOrd="0" parTransId="{F8237679-EA1F-4A10-B16A-4BD033542C51}" sibTransId="{B449D1D5-CFFF-494F-96E9-0EF9DC6296B1}"/>
    <dgm:cxn modelId="{AE04376C-3EFD-4EF3-A1B3-921A674E7B75}" srcId="{FD6344FA-33FA-422A-91AE-C27BCFA505F8}" destId="{0A430E27-BEBD-4179-9AAF-AC8402BF5163}" srcOrd="2" destOrd="0" parTransId="{63005A7C-7605-4CC6-A8FC-E230CDBF7D6D}" sibTransId="{8299D6F0-4CAC-4720-A9BB-A0D448B84B57}"/>
    <dgm:cxn modelId="{A3F76370-A872-E441-9B79-539D736FA48D}" type="presOf" srcId="{9A2E0F34-A24B-4F3A-8BF0-4AE8437D1E9E}" destId="{8B66DBFD-850B-E745-80DB-F5F44C8B5688}" srcOrd="0" destOrd="0" presId="urn:microsoft.com/office/officeart/2005/8/layout/vList2"/>
    <dgm:cxn modelId="{DD90D395-24BE-1842-9614-E6E6362ADEBE}" type="presOf" srcId="{0A430E27-BEBD-4179-9AAF-AC8402BF5163}" destId="{232CC210-9D05-4C40-8104-FBFE3D077784}" srcOrd="0" destOrd="0" presId="urn:microsoft.com/office/officeart/2005/8/layout/vList2"/>
    <dgm:cxn modelId="{2DD0AED2-EC44-0C40-AC00-FC29A13473B7}" type="presOf" srcId="{38F30F6E-774B-46EC-A398-1E4C9D0A1901}" destId="{8F609216-546F-D947-A118-52DD539A0CFD}" srcOrd="0" destOrd="0" presId="urn:microsoft.com/office/officeart/2005/8/layout/vList2"/>
    <dgm:cxn modelId="{0F3A60F7-D9B2-D443-AB3D-D6D079C88F3C}" type="presParOf" srcId="{7ACC9D8D-05F7-4948-8799-00AC720A56C3}" destId="{E068E73C-C463-F54A-9610-EAC22BBEFB9E}" srcOrd="0" destOrd="0" presId="urn:microsoft.com/office/officeart/2005/8/layout/vList2"/>
    <dgm:cxn modelId="{28585DEC-BE57-8F41-8472-D22B43D3782C}" type="presParOf" srcId="{7ACC9D8D-05F7-4948-8799-00AC720A56C3}" destId="{71993425-EDB7-EF42-996A-4F2D8BEBA57C}" srcOrd="1" destOrd="0" presId="urn:microsoft.com/office/officeart/2005/8/layout/vList2"/>
    <dgm:cxn modelId="{AE065570-A2C9-B844-8F73-C39AE3C1DEE3}" type="presParOf" srcId="{7ACC9D8D-05F7-4948-8799-00AC720A56C3}" destId="{8F609216-546F-D947-A118-52DD539A0CFD}" srcOrd="2" destOrd="0" presId="urn:microsoft.com/office/officeart/2005/8/layout/vList2"/>
    <dgm:cxn modelId="{EBFECEE6-E6B3-9048-94B5-F6B3A99BD4C8}" type="presParOf" srcId="{7ACC9D8D-05F7-4948-8799-00AC720A56C3}" destId="{8D972A7B-800A-6648-ADA4-19E46787BE4D}" srcOrd="3" destOrd="0" presId="urn:microsoft.com/office/officeart/2005/8/layout/vList2"/>
    <dgm:cxn modelId="{7677007F-A6D8-8045-B7ED-D1D977243D74}" type="presParOf" srcId="{7ACC9D8D-05F7-4948-8799-00AC720A56C3}" destId="{232CC210-9D05-4C40-8104-FBFE3D077784}" srcOrd="4" destOrd="0" presId="urn:microsoft.com/office/officeart/2005/8/layout/vList2"/>
    <dgm:cxn modelId="{7FA5ACB9-4238-CC4E-B4F6-578CB4C79DFC}" type="presParOf" srcId="{7ACC9D8D-05F7-4948-8799-00AC720A56C3}" destId="{3103C1E2-83C2-E641-ABD7-F04B6816B576}" srcOrd="5" destOrd="0" presId="urn:microsoft.com/office/officeart/2005/8/layout/vList2"/>
    <dgm:cxn modelId="{43629D16-0AC8-6D4E-B2BA-990332C15DC5}" type="presParOf" srcId="{7ACC9D8D-05F7-4948-8799-00AC720A56C3}" destId="{8B66DBFD-850B-E745-80DB-F5F44C8B568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3E9437-55D7-4EB8-9241-E4D87011594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AF3DB640-D9DF-4D05-894F-769EBFC365E9}">
      <dgm:prSet/>
      <dgm:spPr/>
      <dgm:t>
        <a:bodyPr/>
        <a:lstStyle/>
        <a:p>
          <a:r>
            <a:rPr lang="en-US" dirty="0"/>
            <a:t>Access to evidence-based interventions.</a:t>
          </a:r>
        </a:p>
      </dgm:t>
    </dgm:pt>
    <dgm:pt modelId="{4BD76ACD-AD44-499A-9D2F-5F7EE1A456CD}" type="parTrans" cxnId="{93D71658-17B1-415D-B6DD-397BA53169E1}">
      <dgm:prSet/>
      <dgm:spPr/>
      <dgm:t>
        <a:bodyPr/>
        <a:lstStyle/>
        <a:p>
          <a:endParaRPr lang="en-US"/>
        </a:p>
      </dgm:t>
    </dgm:pt>
    <dgm:pt modelId="{94D75D2D-757A-4212-B6D9-87D5954AD753}" type="sibTrans" cxnId="{93D71658-17B1-415D-B6DD-397BA53169E1}">
      <dgm:prSet/>
      <dgm:spPr/>
      <dgm:t>
        <a:bodyPr/>
        <a:lstStyle/>
        <a:p>
          <a:endParaRPr lang="en-US"/>
        </a:p>
      </dgm:t>
    </dgm:pt>
    <dgm:pt modelId="{1073DFC7-B011-44F5-AA1D-4D8CE49BDBD1}">
      <dgm:prSet/>
      <dgm:spPr/>
      <dgm:t>
        <a:bodyPr/>
        <a:lstStyle/>
        <a:p>
          <a:r>
            <a:rPr lang="en-US" dirty="0"/>
            <a:t>Efficacy of evidence-based interventions.</a:t>
          </a:r>
        </a:p>
      </dgm:t>
    </dgm:pt>
    <dgm:pt modelId="{967AA68C-289E-4B3C-98BC-0AFFC2BC6840}" type="parTrans" cxnId="{7CD9A483-2E42-4CC3-898D-6F992ECA0433}">
      <dgm:prSet/>
      <dgm:spPr/>
      <dgm:t>
        <a:bodyPr/>
        <a:lstStyle/>
        <a:p>
          <a:endParaRPr lang="en-US"/>
        </a:p>
      </dgm:t>
    </dgm:pt>
    <dgm:pt modelId="{D5A2294C-1DA3-4BAD-B3EF-284652B5FA33}" type="sibTrans" cxnId="{7CD9A483-2E42-4CC3-898D-6F992ECA0433}">
      <dgm:prSet/>
      <dgm:spPr/>
      <dgm:t>
        <a:bodyPr/>
        <a:lstStyle/>
        <a:p>
          <a:endParaRPr lang="en-US"/>
        </a:p>
      </dgm:t>
    </dgm:pt>
    <dgm:pt modelId="{B1742759-7B50-41C9-85D2-A0ABD7DD1680}">
      <dgm:prSet/>
      <dgm:spPr/>
      <dgm:t>
        <a:bodyPr/>
        <a:lstStyle/>
        <a:p>
          <a:r>
            <a:rPr lang="en-US" dirty="0"/>
            <a:t>Interventions that target and are designed for disparate groups.</a:t>
          </a:r>
        </a:p>
      </dgm:t>
    </dgm:pt>
    <dgm:pt modelId="{E96032B2-1C1B-4975-B694-BFA41DAF6AAD}" type="parTrans" cxnId="{D8CCA262-DA07-4BE4-9D4D-CF9A27939D0C}">
      <dgm:prSet/>
      <dgm:spPr/>
      <dgm:t>
        <a:bodyPr/>
        <a:lstStyle/>
        <a:p>
          <a:endParaRPr lang="en-US"/>
        </a:p>
      </dgm:t>
    </dgm:pt>
    <dgm:pt modelId="{A834F67B-FD21-4E6A-A8DB-DECB575008A2}" type="sibTrans" cxnId="{D8CCA262-DA07-4BE4-9D4D-CF9A27939D0C}">
      <dgm:prSet/>
      <dgm:spPr/>
      <dgm:t>
        <a:bodyPr/>
        <a:lstStyle/>
        <a:p>
          <a:endParaRPr lang="en-US"/>
        </a:p>
      </dgm:t>
    </dgm:pt>
    <dgm:pt modelId="{828FFFB4-BE17-4720-B9C6-C1841F2377BC}">
      <dgm:prSet/>
      <dgm:spPr/>
      <dgm:t>
        <a:bodyPr/>
        <a:lstStyle/>
        <a:p>
          <a:r>
            <a:rPr lang="en-US" dirty="0"/>
            <a:t>Infrastructure to support interventions for disparate groups in their communities.</a:t>
          </a:r>
        </a:p>
      </dgm:t>
    </dgm:pt>
    <dgm:pt modelId="{A8374578-B62B-4D6C-8297-29EE76CBE06C}" type="parTrans" cxnId="{1A5664F8-D15B-4EF4-90E4-811FBC0EEBFC}">
      <dgm:prSet/>
      <dgm:spPr/>
      <dgm:t>
        <a:bodyPr/>
        <a:lstStyle/>
        <a:p>
          <a:endParaRPr lang="en-US"/>
        </a:p>
      </dgm:t>
    </dgm:pt>
    <dgm:pt modelId="{5581A6DE-2710-4FCB-869C-9AF2B69F6D9C}" type="sibTrans" cxnId="{1A5664F8-D15B-4EF4-90E4-811FBC0EEBFC}">
      <dgm:prSet/>
      <dgm:spPr/>
      <dgm:t>
        <a:bodyPr/>
        <a:lstStyle/>
        <a:p>
          <a:endParaRPr lang="en-US"/>
        </a:p>
      </dgm:t>
    </dgm:pt>
    <dgm:pt modelId="{6C4EDE99-DE20-435F-B7B2-B928D9E113E1}">
      <dgm:prSet/>
      <dgm:spPr/>
      <dgm:t>
        <a:bodyPr/>
        <a:lstStyle/>
        <a:p>
          <a:r>
            <a:rPr lang="en-US" dirty="0"/>
            <a:t>Supportive policies to reduce harm to disparate groups.</a:t>
          </a:r>
        </a:p>
      </dgm:t>
    </dgm:pt>
    <dgm:pt modelId="{A4BA279F-3CDA-480A-B5C1-8DA514CE1588}" type="parTrans" cxnId="{A992C649-CF52-4DBB-B30A-2795B660A236}">
      <dgm:prSet/>
      <dgm:spPr/>
      <dgm:t>
        <a:bodyPr/>
        <a:lstStyle/>
        <a:p>
          <a:endParaRPr lang="en-US"/>
        </a:p>
      </dgm:t>
    </dgm:pt>
    <dgm:pt modelId="{502FDC3B-C75C-490B-BC06-552D5CED013E}" type="sibTrans" cxnId="{A992C649-CF52-4DBB-B30A-2795B660A236}">
      <dgm:prSet/>
      <dgm:spPr/>
      <dgm:t>
        <a:bodyPr/>
        <a:lstStyle/>
        <a:p>
          <a:endParaRPr lang="en-US"/>
        </a:p>
      </dgm:t>
    </dgm:pt>
    <dgm:pt modelId="{F3DB8BB6-FBEF-4B94-B6BD-F324B7AF30A9}">
      <dgm:prSet/>
      <dgm:spPr/>
      <dgm:t>
        <a:bodyPr/>
        <a:lstStyle/>
        <a:p>
          <a:r>
            <a:rPr lang="en-US" dirty="0"/>
            <a:t>Changes in social determinants that influence tobacco use and exposure.</a:t>
          </a:r>
        </a:p>
      </dgm:t>
    </dgm:pt>
    <dgm:pt modelId="{641A0A5C-E364-4CB4-BD06-706BA089DC6A}" type="parTrans" cxnId="{B46FCF13-CB41-4568-88D0-0CFD9FF39DAA}">
      <dgm:prSet/>
      <dgm:spPr/>
      <dgm:t>
        <a:bodyPr/>
        <a:lstStyle/>
        <a:p>
          <a:endParaRPr lang="en-US"/>
        </a:p>
      </dgm:t>
    </dgm:pt>
    <dgm:pt modelId="{8B151887-464A-401A-81D6-4ECEBCE9A886}" type="sibTrans" cxnId="{B46FCF13-CB41-4568-88D0-0CFD9FF39DAA}">
      <dgm:prSet/>
      <dgm:spPr/>
      <dgm:t>
        <a:bodyPr/>
        <a:lstStyle/>
        <a:p>
          <a:endParaRPr lang="en-US"/>
        </a:p>
      </dgm:t>
    </dgm:pt>
    <dgm:pt modelId="{F5EACF39-CC8A-4741-A067-28016C458ECA}" type="pres">
      <dgm:prSet presAssocID="{3B3E9437-55D7-4EB8-9241-E4D87011594D}" presName="diagram" presStyleCnt="0">
        <dgm:presLayoutVars>
          <dgm:dir/>
          <dgm:resizeHandles val="exact"/>
        </dgm:presLayoutVars>
      </dgm:prSet>
      <dgm:spPr/>
    </dgm:pt>
    <dgm:pt modelId="{4CAA713D-A88C-AB4A-86BA-E877FE51311F}" type="pres">
      <dgm:prSet presAssocID="{AF3DB640-D9DF-4D05-894F-769EBFC365E9}" presName="node" presStyleLbl="node1" presStyleIdx="0" presStyleCnt="6">
        <dgm:presLayoutVars>
          <dgm:bulletEnabled val="1"/>
        </dgm:presLayoutVars>
      </dgm:prSet>
      <dgm:spPr/>
    </dgm:pt>
    <dgm:pt modelId="{0D8EF229-28D7-1B48-A53D-A87BDD4B7EF6}" type="pres">
      <dgm:prSet presAssocID="{94D75D2D-757A-4212-B6D9-87D5954AD753}" presName="sibTrans" presStyleCnt="0"/>
      <dgm:spPr/>
    </dgm:pt>
    <dgm:pt modelId="{B3DAF61B-2080-ED47-B4F7-F87306B72A54}" type="pres">
      <dgm:prSet presAssocID="{1073DFC7-B011-44F5-AA1D-4D8CE49BDBD1}" presName="node" presStyleLbl="node1" presStyleIdx="1" presStyleCnt="6">
        <dgm:presLayoutVars>
          <dgm:bulletEnabled val="1"/>
        </dgm:presLayoutVars>
      </dgm:prSet>
      <dgm:spPr/>
    </dgm:pt>
    <dgm:pt modelId="{AE43ABB6-11A1-1544-83F5-36840EB50548}" type="pres">
      <dgm:prSet presAssocID="{D5A2294C-1DA3-4BAD-B3EF-284652B5FA33}" presName="sibTrans" presStyleCnt="0"/>
      <dgm:spPr/>
    </dgm:pt>
    <dgm:pt modelId="{D3DBE022-B015-7E40-A6F3-6C5F8D209A61}" type="pres">
      <dgm:prSet presAssocID="{B1742759-7B50-41C9-85D2-A0ABD7DD1680}" presName="node" presStyleLbl="node1" presStyleIdx="2" presStyleCnt="6">
        <dgm:presLayoutVars>
          <dgm:bulletEnabled val="1"/>
        </dgm:presLayoutVars>
      </dgm:prSet>
      <dgm:spPr/>
    </dgm:pt>
    <dgm:pt modelId="{19AEAB57-57D0-5B47-B29F-E53EE7A0B595}" type="pres">
      <dgm:prSet presAssocID="{A834F67B-FD21-4E6A-A8DB-DECB575008A2}" presName="sibTrans" presStyleCnt="0"/>
      <dgm:spPr/>
    </dgm:pt>
    <dgm:pt modelId="{C0AF9D6E-A5D2-1B48-AFE7-79E01F0876F9}" type="pres">
      <dgm:prSet presAssocID="{828FFFB4-BE17-4720-B9C6-C1841F2377BC}" presName="node" presStyleLbl="node1" presStyleIdx="3" presStyleCnt="6">
        <dgm:presLayoutVars>
          <dgm:bulletEnabled val="1"/>
        </dgm:presLayoutVars>
      </dgm:prSet>
      <dgm:spPr/>
    </dgm:pt>
    <dgm:pt modelId="{5C048E99-88E8-1C44-B5D7-062BCBE948B4}" type="pres">
      <dgm:prSet presAssocID="{5581A6DE-2710-4FCB-869C-9AF2B69F6D9C}" presName="sibTrans" presStyleCnt="0"/>
      <dgm:spPr/>
    </dgm:pt>
    <dgm:pt modelId="{7C3CC7D8-DFCE-534A-BF08-A0B3E8866653}" type="pres">
      <dgm:prSet presAssocID="{6C4EDE99-DE20-435F-B7B2-B928D9E113E1}" presName="node" presStyleLbl="node1" presStyleIdx="4" presStyleCnt="6">
        <dgm:presLayoutVars>
          <dgm:bulletEnabled val="1"/>
        </dgm:presLayoutVars>
      </dgm:prSet>
      <dgm:spPr/>
    </dgm:pt>
    <dgm:pt modelId="{7291416B-4E23-634A-A2EB-005028BFE451}" type="pres">
      <dgm:prSet presAssocID="{502FDC3B-C75C-490B-BC06-552D5CED013E}" presName="sibTrans" presStyleCnt="0"/>
      <dgm:spPr/>
    </dgm:pt>
    <dgm:pt modelId="{78E1CB31-11AF-A244-93F9-75E66A337D17}" type="pres">
      <dgm:prSet presAssocID="{F3DB8BB6-FBEF-4B94-B6BD-F324B7AF30A9}" presName="node" presStyleLbl="node1" presStyleIdx="5" presStyleCnt="6">
        <dgm:presLayoutVars>
          <dgm:bulletEnabled val="1"/>
        </dgm:presLayoutVars>
      </dgm:prSet>
      <dgm:spPr/>
    </dgm:pt>
  </dgm:ptLst>
  <dgm:cxnLst>
    <dgm:cxn modelId="{B46FCF13-CB41-4568-88D0-0CFD9FF39DAA}" srcId="{3B3E9437-55D7-4EB8-9241-E4D87011594D}" destId="{F3DB8BB6-FBEF-4B94-B6BD-F324B7AF30A9}" srcOrd="5" destOrd="0" parTransId="{641A0A5C-E364-4CB4-BD06-706BA089DC6A}" sibTransId="{8B151887-464A-401A-81D6-4ECEBCE9A886}"/>
    <dgm:cxn modelId="{C8DF2037-493B-B947-84A0-C6360FE6A7DA}" type="presOf" srcId="{1073DFC7-B011-44F5-AA1D-4D8CE49BDBD1}" destId="{B3DAF61B-2080-ED47-B4F7-F87306B72A54}" srcOrd="0" destOrd="0" presId="urn:microsoft.com/office/officeart/2005/8/layout/default"/>
    <dgm:cxn modelId="{A992C649-CF52-4DBB-B30A-2795B660A236}" srcId="{3B3E9437-55D7-4EB8-9241-E4D87011594D}" destId="{6C4EDE99-DE20-435F-B7B2-B928D9E113E1}" srcOrd="4" destOrd="0" parTransId="{A4BA279F-3CDA-480A-B5C1-8DA514CE1588}" sibTransId="{502FDC3B-C75C-490B-BC06-552D5CED013E}"/>
    <dgm:cxn modelId="{74465654-8694-4C4A-AA50-4D324903AA60}" type="presOf" srcId="{3B3E9437-55D7-4EB8-9241-E4D87011594D}" destId="{F5EACF39-CC8A-4741-A067-28016C458ECA}" srcOrd="0" destOrd="0" presId="urn:microsoft.com/office/officeart/2005/8/layout/default"/>
    <dgm:cxn modelId="{93D71658-17B1-415D-B6DD-397BA53169E1}" srcId="{3B3E9437-55D7-4EB8-9241-E4D87011594D}" destId="{AF3DB640-D9DF-4D05-894F-769EBFC365E9}" srcOrd="0" destOrd="0" parTransId="{4BD76ACD-AD44-499A-9D2F-5F7EE1A456CD}" sibTransId="{94D75D2D-757A-4212-B6D9-87D5954AD753}"/>
    <dgm:cxn modelId="{88B98C5C-9187-2545-B838-D62C4FFCB183}" type="presOf" srcId="{F3DB8BB6-FBEF-4B94-B6BD-F324B7AF30A9}" destId="{78E1CB31-11AF-A244-93F9-75E66A337D17}" srcOrd="0" destOrd="0" presId="urn:microsoft.com/office/officeart/2005/8/layout/default"/>
    <dgm:cxn modelId="{D8CCA262-DA07-4BE4-9D4D-CF9A27939D0C}" srcId="{3B3E9437-55D7-4EB8-9241-E4D87011594D}" destId="{B1742759-7B50-41C9-85D2-A0ABD7DD1680}" srcOrd="2" destOrd="0" parTransId="{E96032B2-1C1B-4975-B694-BFA41DAF6AAD}" sibTransId="{A834F67B-FD21-4E6A-A8DB-DECB575008A2}"/>
    <dgm:cxn modelId="{2EF6816B-F8D7-224F-850D-86F95BFE1680}" type="presOf" srcId="{B1742759-7B50-41C9-85D2-A0ABD7DD1680}" destId="{D3DBE022-B015-7E40-A6F3-6C5F8D209A61}" srcOrd="0" destOrd="0" presId="urn:microsoft.com/office/officeart/2005/8/layout/default"/>
    <dgm:cxn modelId="{32DDCF6F-DF30-844D-BE16-52EE765B0C7B}" type="presOf" srcId="{828FFFB4-BE17-4720-B9C6-C1841F2377BC}" destId="{C0AF9D6E-A5D2-1B48-AFE7-79E01F0876F9}" srcOrd="0" destOrd="0" presId="urn:microsoft.com/office/officeart/2005/8/layout/default"/>
    <dgm:cxn modelId="{7CD9A483-2E42-4CC3-898D-6F992ECA0433}" srcId="{3B3E9437-55D7-4EB8-9241-E4D87011594D}" destId="{1073DFC7-B011-44F5-AA1D-4D8CE49BDBD1}" srcOrd="1" destOrd="0" parTransId="{967AA68C-289E-4B3C-98BC-0AFFC2BC6840}" sibTransId="{D5A2294C-1DA3-4BAD-B3EF-284652B5FA33}"/>
    <dgm:cxn modelId="{E3BB5EA8-93AB-E04E-B646-4654548D0744}" type="presOf" srcId="{AF3DB640-D9DF-4D05-894F-769EBFC365E9}" destId="{4CAA713D-A88C-AB4A-86BA-E877FE51311F}" srcOrd="0" destOrd="0" presId="urn:microsoft.com/office/officeart/2005/8/layout/default"/>
    <dgm:cxn modelId="{B3CB58E5-7E83-2D40-9A63-51725EB8A184}" type="presOf" srcId="{6C4EDE99-DE20-435F-B7B2-B928D9E113E1}" destId="{7C3CC7D8-DFCE-534A-BF08-A0B3E8866653}" srcOrd="0" destOrd="0" presId="urn:microsoft.com/office/officeart/2005/8/layout/default"/>
    <dgm:cxn modelId="{1A5664F8-D15B-4EF4-90E4-811FBC0EEBFC}" srcId="{3B3E9437-55D7-4EB8-9241-E4D87011594D}" destId="{828FFFB4-BE17-4720-B9C6-C1841F2377BC}" srcOrd="3" destOrd="0" parTransId="{A8374578-B62B-4D6C-8297-29EE76CBE06C}" sibTransId="{5581A6DE-2710-4FCB-869C-9AF2B69F6D9C}"/>
    <dgm:cxn modelId="{6B5C0148-516A-7248-B00C-6CF00A02C635}" type="presParOf" srcId="{F5EACF39-CC8A-4741-A067-28016C458ECA}" destId="{4CAA713D-A88C-AB4A-86BA-E877FE51311F}" srcOrd="0" destOrd="0" presId="urn:microsoft.com/office/officeart/2005/8/layout/default"/>
    <dgm:cxn modelId="{0C608F9F-120F-D54B-8A7C-940A9F1DD3C4}" type="presParOf" srcId="{F5EACF39-CC8A-4741-A067-28016C458ECA}" destId="{0D8EF229-28D7-1B48-A53D-A87BDD4B7EF6}" srcOrd="1" destOrd="0" presId="urn:microsoft.com/office/officeart/2005/8/layout/default"/>
    <dgm:cxn modelId="{23A45AFA-5DC8-4C44-B8DB-93DB1885195A}" type="presParOf" srcId="{F5EACF39-CC8A-4741-A067-28016C458ECA}" destId="{B3DAF61B-2080-ED47-B4F7-F87306B72A54}" srcOrd="2" destOrd="0" presId="urn:microsoft.com/office/officeart/2005/8/layout/default"/>
    <dgm:cxn modelId="{663582B5-6683-704F-B0E0-AEFC4B518C32}" type="presParOf" srcId="{F5EACF39-CC8A-4741-A067-28016C458ECA}" destId="{AE43ABB6-11A1-1544-83F5-36840EB50548}" srcOrd="3" destOrd="0" presId="urn:microsoft.com/office/officeart/2005/8/layout/default"/>
    <dgm:cxn modelId="{99856F4C-7C53-A341-B048-5F8F175B209C}" type="presParOf" srcId="{F5EACF39-CC8A-4741-A067-28016C458ECA}" destId="{D3DBE022-B015-7E40-A6F3-6C5F8D209A61}" srcOrd="4" destOrd="0" presId="urn:microsoft.com/office/officeart/2005/8/layout/default"/>
    <dgm:cxn modelId="{55E570FB-C513-6E40-8AAB-BDAB2D519B27}" type="presParOf" srcId="{F5EACF39-CC8A-4741-A067-28016C458ECA}" destId="{19AEAB57-57D0-5B47-B29F-E53EE7A0B595}" srcOrd="5" destOrd="0" presId="urn:microsoft.com/office/officeart/2005/8/layout/default"/>
    <dgm:cxn modelId="{23E88410-6F25-6C47-8834-C98175FC4D40}" type="presParOf" srcId="{F5EACF39-CC8A-4741-A067-28016C458ECA}" destId="{C0AF9D6E-A5D2-1B48-AFE7-79E01F0876F9}" srcOrd="6" destOrd="0" presId="urn:microsoft.com/office/officeart/2005/8/layout/default"/>
    <dgm:cxn modelId="{53354418-D60E-C148-8784-68B0DF3A406C}" type="presParOf" srcId="{F5EACF39-CC8A-4741-A067-28016C458ECA}" destId="{5C048E99-88E8-1C44-B5D7-062BCBE948B4}" srcOrd="7" destOrd="0" presId="urn:microsoft.com/office/officeart/2005/8/layout/default"/>
    <dgm:cxn modelId="{99036ADF-C5E0-AF47-B060-69BC2074D830}" type="presParOf" srcId="{F5EACF39-CC8A-4741-A067-28016C458ECA}" destId="{7C3CC7D8-DFCE-534A-BF08-A0B3E8866653}" srcOrd="8" destOrd="0" presId="urn:microsoft.com/office/officeart/2005/8/layout/default"/>
    <dgm:cxn modelId="{37442447-9D92-0545-9400-08A23AAE54B3}" type="presParOf" srcId="{F5EACF39-CC8A-4741-A067-28016C458ECA}" destId="{7291416B-4E23-634A-A2EB-005028BFE451}" srcOrd="9" destOrd="0" presId="urn:microsoft.com/office/officeart/2005/8/layout/default"/>
    <dgm:cxn modelId="{40526785-B31C-B24E-B3F8-5D90237A54A9}" type="presParOf" srcId="{F5EACF39-CC8A-4741-A067-28016C458ECA}" destId="{78E1CB31-11AF-A244-93F9-75E66A337D1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589E87-42CC-4125-9F7A-F01D39F1B51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FDE2081-097A-4D21-B337-74B3EF0BCF96}">
      <dgm:prSet custT="1"/>
      <dgm:spPr/>
      <dgm:t>
        <a:bodyPr/>
        <a:lstStyle/>
        <a:p>
          <a:endParaRPr lang="en-US" sz="2400" dirty="0"/>
        </a:p>
      </dgm:t>
    </dgm:pt>
    <dgm:pt modelId="{0FEC5058-6530-4C47-B1D8-14E37343E34D}" type="parTrans" cxnId="{EA253802-FF46-4301-AB68-8799D1F1EE37}">
      <dgm:prSet/>
      <dgm:spPr/>
      <dgm:t>
        <a:bodyPr/>
        <a:lstStyle/>
        <a:p>
          <a:endParaRPr lang="en-US" sz="2400"/>
        </a:p>
      </dgm:t>
    </dgm:pt>
    <dgm:pt modelId="{B5647440-9D68-4FBD-8941-C0ED245F65E3}" type="sibTrans" cxnId="{EA253802-FF46-4301-AB68-8799D1F1EE37}">
      <dgm:prSet/>
      <dgm:spPr/>
      <dgm:t>
        <a:bodyPr/>
        <a:lstStyle/>
        <a:p>
          <a:endParaRPr lang="en-US" sz="2400"/>
        </a:p>
      </dgm:t>
    </dgm:pt>
    <dgm:pt modelId="{0C87D42B-5586-4A15-AC50-BF9A5AC57969}">
      <dgm:prSet custT="1"/>
      <dgm:spPr/>
      <dgm:t>
        <a:bodyPr/>
        <a:lstStyle/>
        <a:p>
          <a:r>
            <a:rPr lang="en-US" sz="2400" dirty="0"/>
            <a:t>E-cigarette use highest among adolescents. Use among adults has been consistently low since the product entered the market.   </a:t>
          </a:r>
        </a:p>
      </dgm:t>
    </dgm:pt>
    <dgm:pt modelId="{B9CAC010-7246-44CE-8086-F1CCD8102B2F}" type="parTrans" cxnId="{7209FE25-3A9C-4D6D-8E00-74694241CB77}">
      <dgm:prSet/>
      <dgm:spPr/>
      <dgm:t>
        <a:bodyPr/>
        <a:lstStyle/>
        <a:p>
          <a:endParaRPr lang="en-US" sz="2400"/>
        </a:p>
      </dgm:t>
    </dgm:pt>
    <dgm:pt modelId="{1A9A5B10-D734-4AA6-A160-9A7FC0C32B63}" type="sibTrans" cxnId="{7209FE25-3A9C-4D6D-8E00-74694241CB77}">
      <dgm:prSet/>
      <dgm:spPr/>
      <dgm:t>
        <a:bodyPr/>
        <a:lstStyle/>
        <a:p>
          <a:endParaRPr lang="en-US" sz="2400"/>
        </a:p>
      </dgm:t>
    </dgm:pt>
    <dgm:pt modelId="{F48D6E0C-7B97-4F81-AAD8-8AECA9B71860}">
      <dgm:prSet custT="1"/>
      <dgm:spPr/>
      <dgm:t>
        <a:bodyPr/>
        <a:lstStyle/>
        <a:p>
          <a:endParaRPr lang="en-US" sz="2400" dirty="0"/>
        </a:p>
      </dgm:t>
    </dgm:pt>
    <dgm:pt modelId="{AB76C922-FC82-4BE8-85B1-CC130D46DDC6}" type="parTrans" cxnId="{FE352E62-0A52-4989-9184-3D33E80E4E6F}">
      <dgm:prSet/>
      <dgm:spPr/>
      <dgm:t>
        <a:bodyPr/>
        <a:lstStyle/>
        <a:p>
          <a:endParaRPr lang="en-US" sz="2400"/>
        </a:p>
      </dgm:t>
    </dgm:pt>
    <dgm:pt modelId="{514B4CFF-9490-48A0-BD60-4D41CBD2FA67}" type="sibTrans" cxnId="{FE352E62-0A52-4989-9184-3D33E80E4E6F}">
      <dgm:prSet/>
      <dgm:spPr/>
      <dgm:t>
        <a:bodyPr/>
        <a:lstStyle/>
        <a:p>
          <a:endParaRPr lang="en-US" sz="2400"/>
        </a:p>
      </dgm:t>
    </dgm:pt>
    <dgm:pt modelId="{87CC6A41-92D4-4FC0-959B-9BB19743D25A}">
      <dgm:prSet custT="1"/>
      <dgm:spPr/>
      <dgm:t>
        <a:bodyPr/>
        <a:lstStyle/>
        <a:p>
          <a:r>
            <a:rPr lang="en-US" sz="2400" dirty="0"/>
            <a:t>We</a:t>
          </a:r>
          <a:r>
            <a:rPr lang="en-US" sz="2400" baseline="0" dirty="0"/>
            <a:t> know that there are short-term health effects and long-term health effects evolving. The health effects of nicotine are well established.</a:t>
          </a:r>
          <a:endParaRPr lang="en-US" sz="2400" dirty="0"/>
        </a:p>
      </dgm:t>
    </dgm:pt>
    <dgm:pt modelId="{F2EA70BF-6D61-443A-84C0-9EBA46B4E06C}" type="parTrans" cxnId="{D60268EB-A11A-44B8-9D07-645FAA9746C9}">
      <dgm:prSet/>
      <dgm:spPr/>
      <dgm:t>
        <a:bodyPr/>
        <a:lstStyle/>
        <a:p>
          <a:endParaRPr lang="en-US" sz="2400"/>
        </a:p>
      </dgm:t>
    </dgm:pt>
    <dgm:pt modelId="{E7DD01AA-ADCA-4FB8-A95E-AD389C381B25}" type="sibTrans" cxnId="{D60268EB-A11A-44B8-9D07-645FAA9746C9}">
      <dgm:prSet/>
      <dgm:spPr/>
      <dgm:t>
        <a:bodyPr/>
        <a:lstStyle/>
        <a:p>
          <a:endParaRPr lang="en-US" sz="2400"/>
        </a:p>
      </dgm:t>
    </dgm:pt>
    <dgm:pt modelId="{6797D75F-03E8-4700-8783-7DD780604970}">
      <dgm:prSet custT="1"/>
      <dgm:spPr/>
      <dgm:t>
        <a:bodyPr/>
        <a:lstStyle/>
        <a:p>
          <a:endParaRPr lang="en-US" sz="2400" dirty="0"/>
        </a:p>
      </dgm:t>
    </dgm:pt>
    <dgm:pt modelId="{B3369703-03F2-43C4-9F7E-D04DF1A13DCE}" type="parTrans" cxnId="{9187B9A1-3305-4180-9DD6-AF292EE92B7F}">
      <dgm:prSet/>
      <dgm:spPr/>
      <dgm:t>
        <a:bodyPr/>
        <a:lstStyle/>
        <a:p>
          <a:endParaRPr lang="en-US" sz="2400"/>
        </a:p>
      </dgm:t>
    </dgm:pt>
    <dgm:pt modelId="{B007FBAC-58E4-45D9-87C6-892F10390D6A}" type="sibTrans" cxnId="{9187B9A1-3305-4180-9DD6-AF292EE92B7F}">
      <dgm:prSet/>
      <dgm:spPr/>
      <dgm:t>
        <a:bodyPr/>
        <a:lstStyle/>
        <a:p>
          <a:endParaRPr lang="en-US" sz="2400"/>
        </a:p>
      </dgm:t>
    </dgm:pt>
    <dgm:pt modelId="{24C8D5AC-E9C6-4743-8D0F-DEB2452BF852}">
      <dgm:prSet custT="1"/>
      <dgm:spPr/>
      <dgm:t>
        <a:bodyPr/>
        <a:lstStyle/>
        <a:p>
          <a:r>
            <a:rPr lang="en-US" sz="2400" dirty="0"/>
            <a:t>Our</a:t>
          </a:r>
          <a:r>
            <a:rPr lang="en-US" sz="2400" baseline="0" dirty="0"/>
            <a:t> study results suggest that epidemiological studies should study health effects that users report. Such data may inform larger studies on health effects. </a:t>
          </a:r>
          <a:endParaRPr lang="en-US" sz="2400" dirty="0"/>
        </a:p>
      </dgm:t>
    </dgm:pt>
    <dgm:pt modelId="{F5B3F017-FA6D-42AB-9D91-D4208CACAB80}" type="parTrans" cxnId="{BE31A0BA-0034-4ED2-9E88-1D2F47F634CA}">
      <dgm:prSet/>
      <dgm:spPr/>
      <dgm:t>
        <a:bodyPr/>
        <a:lstStyle/>
        <a:p>
          <a:endParaRPr lang="en-US" sz="2400"/>
        </a:p>
      </dgm:t>
    </dgm:pt>
    <dgm:pt modelId="{356E31AA-A251-4A7E-A70A-F43D97F454A4}" type="sibTrans" cxnId="{BE31A0BA-0034-4ED2-9E88-1D2F47F634CA}">
      <dgm:prSet/>
      <dgm:spPr/>
      <dgm:t>
        <a:bodyPr/>
        <a:lstStyle/>
        <a:p>
          <a:endParaRPr lang="en-US" sz="2400"/>
        </a:p>
      </dgm:t>
    </dgm:pt>
    <dgm:pt modelId="{17415382-0C27-47BA-91B8-3977F5F003CB}">
      <dgm:prSet custT="1"/>
      <dgm:spPr/>
      <dgm:t>
        <a:bodyPr/>
        <a:lstStyle/>
        <a:p>
          <a:endParaRPr lang="en-US" sz="2400" dirty="0"/>
        </a:p>
      </dgm:t>
    </dgm:pt>
    <dgm:pt modelId="{1B9B6380-C92E-4AFD-8624-E98673E3F4D1}" type="parTrans" cxnId="{7856543A-6F7D-40CB-9977-CF1EE4D15F0C}">
      <dgm:prSet/>
      <dgm:spPr/>
      <dgm:t>
        <a:bodyPr/>
        <a:lstStyle/>
        <a:p>
          <a:endParaRPr lang="en-US" sz="2400"/>
        </a:p>
      </dgm:t>
    </dgm:pt>
    <dgm:pt modelId="{E461ABD8-8316-4576-8B77-2DE8942B857A}" type="sibTrans" cxnId="{7856543A-6F7D-40CB-9977-CF1EE4D15F0C}">
      <dgm:prSet/>
      <dgm:spPr/>
      <dgm:t>
        <a:bodyPr/>
        <a:lstStyle/>
        <a:p>
          <a:endParaRPr lang="en-US" sz="2400"/>
        </a:p>
      </dgm:t>
    </dgm:pt>
    <dgm:pt modelId="{2997B05A-31C8-4672-9062-2BB8A6AAA6BC}">
      <dgm:prSet custT="1"/>
      <dgm:spPr/>
      <dgm:t>
        <a:bodyPr/>
        <a:lstStyle/>
        <a:p>
          <a:r>
            <a:rPr lang="en-US" sz="2400" dirty="0"/>
            <a:t>Need to better understand how new products on the market approved by FDA impact health among different population groups, including switching behaviors. </a:t>
          </a:r>
        </a:p>
      </dgm:t>
    </dgm:pt>
    <dgm:pt modelId="{9C57D8EA-60FA-4B51-88E0-A2487891D633}" type="parTrans" cxnId="{0F08F7ED-67AC-4025-8AFF-536D7B934628}">
      <dgm:prSet/>
      <dgm:spPr/>
      <dgm:t>
        <a:bodyPr/>
        <a:lstStyle/>
        <a:p>
          <a:endParaRPr lang="en-US" sz="2400"/>
        </a:p>
      </dgm:t>
    </dgm:pt>
    <dgm:pt modelId="{525607BD-4D6B-4737-B1E2-74F5D501A420}" type="sibTrans" cxnId="{0F08F7ED-67AC-4025-8AFF-536D7B934628}">
      <dgm:prSet/>
      <dgm:spPr/>
      <dgm:t>
        <a:bodyPr/>
        <a:lstStyle/>
        <a:p>
          <a:endParaRPr lang="en-US" sz="2400"/>
        </a:p>
      </dgm:t>
    </dgm:pt>
    <dgm:pt modelId="{855C4426-F285-9B4C-88B8-414B83C7B045}" type="pres">
      <dgm:prSet presAssocID="{0B589E87-42CC-4125-9F7A-F01D39F1B51B}" presName="vert0" presStyleCnt="0">
        <dgm:presLayoutVars>
          <dgm:dir/>
          <dgm:animOne val="branch"/>
          <dgm:animLvl val="lvl"/>
        </dgm:presLayoutVars>
      </dgm:prSet>
      <dgm:spPr/>
    </dgm:pt>
    <dgm:pt modelId="{88085A4A-D392-C84A-9534-B49ACE9BFE17}" type="pres">
      <dgm:prSet presAssocID="{7FDE2081-097A-4D21-B337-74B3EF0BCF96}" presName="thickLine" presStyleLbl="alignNode1" presStyleIdx="0" presStyleCnt="4"/>
      <dgm:spPr/>
    </dgm:pt>
    <dgm:pt modelId="{AE8B49F6-E51F-3D46-A134-B1B4F68FF08C}" type="pres">
      <dgm:prSet presAssocID="{7FDE2081-097A-4D21-B337-74B3EF0BCF96}" presName="horz1" presStyleCnt="0"/>
      <dgm:spPr/>
    </dgm:pt>
    <dgm:pt modelId="{995C00F8-487B-B745-B782-0ED4576655FC}" type="pres">
      <dgm:prSet presAssocID="{7FDE2081-097A-4D21-B337-74B3EF0BCF96}" presName="tx1" presStyleLbl="revTx" presStyleIdx="0" presStyleCnt="8"/>
      <dgm:spPr/>
    </dgm:pt>
    <dgm:pt modelId="{F16064B5-EFEA-F142-B949-9AE2CCB7EA03}" type="pres">
      <dgm:prSet presAssocID="{7FDE2081-097A-4D21-B337-74B3EF0BCF96}" presName="vert1" presStyleCnt="0"/>
      <dgm:spPr/>
    </dgm:pt>
    <dgm:pt modelId="{F4BC65BB-AD27-564B-B9B0-ECFA00CC175F}" type="pres">
      <dgm:prSet presAssocID="{0C87D42B-5586-4A15-AC50-BF9A5AC57969}" presName="vertSpace2a" presStyleCnt="0"/>
      <dgm:spPr/>
    </dgm:pt>
    <dgm:pt modelId="{1742B73B-EA72-B34B-9C09-7E5CDDC9964C}" type="pres">
      <dgm:prSet presAssocID="{0C87D42B-5586-4A15-AC50-BF9A5AC57969}" presName="horz2" presStyleCnt="0"/>
      <dgm:spPr/>
    </dgm:pt>
    <dgm:pt modelId="{E55838C5-3881-B44F-A0D6-804E88E0DD50}" type="pres">
      <dgm:prSet presAssocID="{0C87D42B-5586-4A15-AC50-BF9A5AC57969}" presName="horzSpace2" presStyleCnt="0"/>
      <dgm:spPr/>
    </dgm:pt>
    <dgm:pt modelId="{671EEBC7-7A6E-9142-A057-142369E642D1}" type="pres">
      <dgm:prSet presAssocID="{0C87D42B-5586-4A15-AC50-BF9A5AC57969}" presName="tx2" presStyleLbl="revTx" presStyleIdx="1" presStyleCnt="8"/>
      <dgm:spPr/>
    </dgm:pt>
    <dgm:pt modelId="{6D63C956-3F4C-9F49-85A8-46D60A5DC2C5}" type="pres">
      <dgm:prSet presAssocID="{0C87D42B-5586-4A15-AC50-BF9A5AC57969}" presName="vert2" presStyleCnt="0"/>
      <dgm:spPr/>
    </dgm:pt>
    <dgm:pt modelId="{501C0940-BBE5-5142-B9D2-7049AC874F50}" type="pres">
      <dgm:prSet presAssocID="{0C87D42B-5586-4A15-AC50-BF9A5AC57969}" presName="thinLine2b" presStyleLbl="callout" presStyleIdx="0" presStyleCnt="4"/>
      <dgm:spPr/>
    </dgm:pt>
    <dgm:pt modelId="{AD2270A6-32F2-E449-99B3-6724AFCF8ACB}" type="pres">
      <dgm:prSet presAssocID="{0C87D42B-5586-4A15-AC50-BF9A5AC57969}" presName="vertSpace2b" presStyleCnt="0"/>
      <dgm:spPr/>
    </dgm:pt>
    <dgm:pt modelId="{2C7FC8A2-4189-8849-9FCA-47C6EBF73207}" type="pres">
      <dgm:prSet presAssocID="{F48D6E0C-7B97-4F81-AAD8-8AECA9B71860}" presName="thickLine" presStyleLbl="alignNode1" presStyleIdx="1" presStyleCnt="4"/>
      <dgm:spPr/>
    </dgm:pt>
    <dgm:pt modelId="{C230818E-C684-EC4D-A5DE-615BA7924BF7}" type="pres">
      <dgm:prSet presAssocID="{F48D6E0C-7B97-4F81-AAD8-8AECA9B71860}" presName="horz1" presStyleCnt="0"/>
      <dgm:spPr/>
    </dgm:pt>
    <dgm:pt modelId="{350A87ED-4ACB-D540-BD58-03C5C8AA71AB}" type="pres">
      <dgm:prSet presAssocID="{F48D6E0C-7B97-4F81-AAD8-8AECA9B71860}" presName="tx1" presStyleLbl="revTx" presStyleIdx="2" presStyleCnt="8"/>
      <dgm:spPr/>
    </dgm:pt>
    <dgm:pt modelId="{96BDFA0B-B94B-1E4C-88B8-816A0312CE6F}" type="pres">
      <dgm:prSet presAssocID="{F48D6E0C-7B97-4F81-AAD8-8AECA9B71860}" presName="vert1" presStyleCnt="0"/>
      <dgm:spPr/>
    </dgm:pt>
    <dgm:pt modelId="{9B36093B-90BD-9041-BF7A-B6D41E13C0FA}" type="pres">
      <dgm:prSet presAssocID="{87CC6A41-92D4-4FC0-959B-9BB19743D25A}" presName="vertSpace2a" presStyleCnt="0"/>
      <dgm:spPr/>
    </dgm:pt>
    <dgm:pt modelId="{50F509F5-0EC8-2345-8A57-95D7332A1ACE}" type="pres">
      <dgm:prSet presAssocID="{87CC6A41-92D4-4FC0-959B-9BB19743D25A}" presName="horz2" presStyleCnt="0"/>
      <dgm:spPr/>
    </dgm:pt>
    <dgm:pt modelId="{A3A4C098-DED7-CA46-AEB6-6C1FBAF7D442}" type="pres">
      <dgm:prSet presAssocID="{87CC6A41-92D4-4FC0-959B-9BB19743D25A}" presName="horzSpace2" presStyleCnt="0"/>
      <dgm:spPr/>
    </dgm:pt>
    <dgm:pt modelId="{7ED3E170-5A52-2C41-89AF-2FCB9969850E}" type="pres">
      <dgm:prSet presAssocID="{87CC6A41-92D4-4FC0-959B-9BB19743D25A}" presName="tx2" presStyleLbl="revTx" presStyleIdx="3" presStyleCnt="8"/>
      <dgm:spPr/>
    </dgm:pt>
    <dgm:pt modelId="{51973ABC-25F5-3B44-957F-563D82AC876A}" type="pres">
      <dgm:prSet presAssocID="{87CC6A41-92D4-4FC0-959B-9BB19743D25A}" presName="vert2" presStyleCnt="0"/>
      <dgm:spPr/>
    </dgm:pt>
    <dgm:pt modelId="{841280A1-458C-7845-82DA-57D2526E691C}" type="pres">
      <dgm:prSet presAssocID="{87CC6A41-92D4-4FC0-959B-9BB19743D25A}" presName="thinLine2b" presStyleLbl="callout" presStyleIdx="1" presStyleCnt="4"/>
      <dgm:spPr/>
    </dgm:pt>
    <dgm:pt modelId="{616A2AD7-C5C1-694C-AC22-3ACCBAC4225E}" type="pres">
      <dgm:prSet presAssocID="{87CC6A41-92D4-4FC0-959B-9BB19743D25A}" presName="vertSpace2b" presStyleCnt="0"/>
      <dgm:spPr/>
    </dgm:pt>
    <dgm:pt modelId="{D349CAF3-5158-0348-9EC2-7407B92716C5}" type="pres">
      <dgm:prSet presAssocID="{6797D75F-03E8-4700-8783-7DD780604970}" presName="thickLine" presStyleLbl="alignNode1" presStyleIdx="2" presStyleCnt="4"/>
      <dgm:spPr/>
    </dgm:pt>
    <dgm:pt modelId="{6A8A4196-93C6-0F4F-8A6E-0A757BDED365}" type="pres">
      <dgm:prSet presAssocID="{6797D75F-03E8-4700-8783-7DD780604970}" presName="horz1" presStyleCnt="0"/>
      <dgm:spPr/>
    </dgm:pt>
    <dgm:pt modelId="{4032A35A-12FC-5F46-8590-DBF95A65D0D3}" type="pres">
      <dgm:prSet presAssocID="{6797D75F-03E8-4700-8783-7DD780604970}" presName="tx1" presStyleLbl="revTx" presStyleIdx="4" presStyleCnt="8"/>
      <dgm:spPr/>
    </dgm:pt>
    <dgm:pt modelId="{A539F3D3-BCE4-8744-AFF5-4C3AB5FFC616}" type="pres">
      <dgm:prSet presAssocID="{6797D75F-03E8-4700-8783-7DD780604970}" presName="vert1" presStyleCnt="0"/>
      <dgm:spPr/>
    </dgm:pt>
    <dgm:pt modelId="{DE5AEB09-EFB0-1C40-93E1-D9F2D68F46DB}" type="pres">
      <dgm:prSet presAssocID="{24C8D5AC-E9C6-4743-8D0F-DEB2452BF852}" presName="vertSpace2a" presStyleCnt="0"/>
      <dgm:spPr/>
    </dgm:pt>
    <dgm:pt modelId="{4D10FC3D-C411-334E-9D48-1637A34B3979}" type="pres">
      <dgm:prSet presAssocID="{24C8D5AC-E9C6-4743-8D0F-DEB2452BF852}" presName="horz2" presStyleCnt="0"/>
      <dgm:spPr/>
    </dgm:pt>
    <dgm:pt modelId="{6DC84623-8EEF-6848-8842-3C20EAE45041}" type="pres">
      <dgm:prSet presAssocID="{24C8D5AC-E9C6-4743-8D0F-DEB2452BF852}" presName="horzSpace2" presStyleCnt="0"/>
      <dgm:spPr/>
    </dgm:pt>
    <dgm:pt modelId="{2AF31856-BDD8-F14D-A79D-A64EDEAAF16D}" type="pres">
      <dgm:prSet presAssocID="{24C8D5AC-E9C6-4743-8D0F-DEB2452BF852}" presName="tx2" presStyleLbl="revTx" presStyleIdx="5" presStyleCnt="8"/>
      <dgm:spPr/>
    </dgm:pt>
    <dgm:pt modelId="{02067446-4E99-FD4D-A503-5F2F54766AA0}" type="pres">
      <dgm:prSet presAssocID="{24C8D5AC-E9C6-4743-8D0F-DEB2452BF852}" presName="vert2" presStyleCnt="0"/>
      <dgm:spPr/>
    </dgm:pt>
    <dgm:pt modelId="{EC9C3900-862F-9B48-ABDD-5FA507877EE2}" type="pres">
      <dgm:prSet presAssocID="{24C8D5AC-E9C6-4743-8D0F-DEB2452BF852}" presName="thinLine2b" presStyleLbl="callout" presStyleIdx="2" presStyleCnt="4"/>
      <dgm:spPr/>
    </dgm:pt>
    <dgm:pt modelId="{A1D38B80-2791-1C40-BB61-D12707FA61AB}" type="pres">
      <dgm:prSet presAssocID="{24C8D5AC-E9C6-4743-8D0F-DEB2452BF852}" presName="vertSpace2b" presStyleCnt="0"/>
      <dgm:spPr/>
    </dgm:pt>
    <dgm:pt modelId="{34EF0D12-F857-9E42-AD65-40754C3C235F}" type="pres">
      <dgm:prSet presAssocID="{17415382-0C27-47BA-91B8-3977F5F003CB}" presName="thickLine" presStyleLbl="alignNode1" presStyleIdx="3" presStyleCnt="4"/>
      <dgm:spPr/>
    </dgm:pt>
    <dgm:pt modelId="{F9ED0A7A-EC59-8C40-9FF3-1A6BB297B19D}" type="pres">
      <dgm:prSet presAssocID="{17415382-0C27-47BA-91B8-3977F5F003CB}" presName="horz1" presStyleCnt="0"/>
      <dgm:spPr/>
    </dgm:pt>
    <dgm:pt modelId="{CA89371C-036D-C24A-9159-10AFC240CF5D}" type="pres">
      <dgm:prSet presAssocID="{17415382-0C27-47BA-91B8-3977F5F003CB}" presName="tx1" presStyleLbl="revTx" presStyleIdx="6" presStyleCnt="8"/>
      <dgm:spPr/>
    </dgm:pt>
    <dgm:pt modelId="{EFD92D67-8105-D047-A804-F4CC3D651C36}" type="pres">
      <dgm:prSet presAssocID="{17415382-0C27-47BA-91B8-3977F5F003CB}" presName="vert1" presStyleCnt="0"/>
      <dgm:spPr/>
    </dgm:pt>
    <dgm:pt modelId="{1FF72B73-F304-6543-8F47-82DD66268221}" type="pres">
      <dgm:prSet presAssocID="{2997B05A-31C8-4672-9062-2BB8A6AAA6BC}" presName="vertSpace2a" presStyleCnt="0"/>
      <dgm:spPr/>
    </dgm:pt>
    <dgm:pt modelId="{DE5F91D2-21EC-3A4B-8AEC-1BD32158D18B}" type="pres">
      <dgm:prSet presAssocID="{2997B05A-31C8-4672-9062-2BB8A6AAA6BC}" presName="horz2" presStyleCnt="0"/>
      <dgm:spPr/>
    </dgm:pt>
    <dgm:pt modelId="{FA037A31-671F-2840-8262-C6AA10E0C14D}" type="pres">
      <dgm:prSet presAssocID="{2997B05A-31C8-4672-9062-2BB8A6AAA6BC}" presName="horzSpace2" presStyleCnt="0"/>
      <dgm:spPr/>
    </dgm:pt>
    <dgm:pt modelId="{35E31619-F188-6D49-8631-62D548A1281C}" type="pres">
      <dgm:prSet presAssocID="{2997B05A-31C8-4672-9062-2BB8A6AAA6BC}" presName="tx2" presStyleLbl="revTx" presStyleIdx="7" presStyleCnt="8"/>
      <dgm:spPr/>
    </dgm:pt>
    <dgm:pt modelId="{A120F86C-C35F-2D44-82F1-CC560B18637A}" type="pres">
      <dgm:prSet presAssocID="{2997B05A-31C8-4672-9062-2BB8A6AAA6BC}" presName="vert2" presStyleCnt="0"/>
      <dgm:spPr/>
    </dgm:pt>
    <dgm:pt modelId="{D0F9C630-47AA-794F-8D67-75BA16D91EEF}" type="pres">
      <dgm:prSet presAssocID="{2997B05A-31C8-4672-9062-2BB8A6AAA6BC}" presName="thinLine2b" presStyleLbl="callout" presStyleIdx="3" presStyleCnt="4"/>
      <dgm:spPr/>
    </dgm:pt>
    <dgm:pt modelId="{D689968D-3A8C-644E-AACC-8B0351E13094}" type="pres">
      <dgm:prSet presAssocID="{2997B05A-31C8-4672-9062-2BB8A6AAA6BC}" presName="vertSpace2b" presStyleCnt="0"/>
      <dgm:spPr/>
    </dgm:pt>
  </dgm:ptLst>
  <dgm:cxnLst>
    <dgm:cxn modelId="{EA253802-FF46-4301-AB68-8799D1F1EE37}" srcId="{0B589E87-42CC-4125-9F7A-F01D39F1B51B}" destId="{7FDE2081-097A-4D21-B337-74B3EF0BCF96}" srcOrd="0" destOrd="0" parTransId="{0FEC5058-6530-4C47-B1D8-14E37343E34D}" sibTransId="{B5647440-9D68-4FBD-8941-C0ED245F65E3}"/>
    <dgm:cxn modelId="{70680F0D-1174-7A46-8AE8-D5F18A846068}" type="presOf" srcId="{24C8D5AC-E9C6-4743-8D0F-DEB2452BF852}" destId="{2AF31856-BDD8-F14D-A79D-A64EDEAAF16D}" srcOrd="0" destOrd="0" presId="urn:microsoft.com/office/officeart/2008/layout/LinedList"/>
    <dgm:cxn modelId="{297D0425-3FC2-754C-9A60-8B6FAEE524A0}" type="presOf" srcId="{6797D75F-03E8-4700-8783-7DD780604970}" destId="{4032A35A-12FC-5F46-8590-DBF95A65D0D3}" srcOrd="0" destOrd="0" presId="urn:microsoft.com/office/officeart/2008/layout/LinedList"/>
    <dgm:cxn modelId="{7209FE25-3A9C-4D6D-8E00-74694241CB77}" srcId="{7FDE2081-097A-4D21-B337-74B3EF0BCF96}" destId="{0C87D42B-5586-4A15-AC50-BF9A5AC57969}" srcOrd="0" destOrd="0" parTransId="{B9CAC010-7246-44CE-8086-F1CCD8102B2F}" sibTransId="{1A9A5B10-D734-4AA6-A160-9A7FC0C32B63}"/>
    <dgm:cxn modelId="{7856543A-6F7D-40CB-9977-CF1EE4D15F0C}" srcId="{0B589E87-42CC-4125-9F7A-F01D39F1B51B}" destId="{17415382-0C27-47BA-91B8-3977F5F003CB}" srcOrd="3" destOrd="0" parTransId="{1B9B6380-C92E-4AFD-8624-E98673E3F4D1}" sibTransId="{E461ABD8-8316-4576-8B77-2DE8942B857A}"/>
    <dgm:cxn modelId="{8D613351-703E-C04F-8A8D-A0D178485BC8}" type="presOf" srcId="{87CC6A41-92D4-4FC0-959B-9BB19743D25A}" destId="{7ED3E170-5A52-2C41-89AF-2FCB9969850E}" srcOrd="0" destOrd="0" presId="urn:microsoft.com/office/officeart/2008/layout/LinedList"/>
    <dgm:cxn modelId="{9DFBC35F-FA9B-4A4E-9E42-CD731B32D3C9}" type="presOf" srcId="{2997B05A-31C8-4672-9062-2BB8A6AAA6BC}" destId="{35E31619-F188-6D49-8631-62D548A1281C}" srcOrd="0" destOrd="0" presId="urn:microsoft.com/office/officeart/2008/layout/LinedList"/>
    <dgm:cxn modelId="{FE352E62-0A52-4989-9184-3D33E80E4E6F}" srcId="{0B589E87-42CC-4125-9F7A-F01D39F1B51B}" destId="{F48D6E0C-7B97-4F81-AAD8-8AECA9B71860}" srcOrd="1" destOrd="0" parTransId="{AB76C922-FC82-4BE8-85B1-CC130D46DDC6}" sibTransId="{514B4CFF-9490-48A0-BD60-4D41CBD2FA67}"/>
    <dgm:cxn modelId="{B74C936B-A02C-1B4C-93D7-E6E5771CE22C}" type="presOf" srcId="{F48D6E0C-7B97-4F81-AAD8-8AECA9B71860}" destId="{350A87ED-4ACB-D540-BD58-03C5C8AA71AB}" srcOrd="0" destOrd="0" presId="urn:microsoft.com/office/officeart/2008/layout/LinedList"/>
    <dgm:cxn modelId="{213B957A-43E7-9240-A1AE-FB83BE1A12B6}" type="presOf" srcId="{0B589E87-42CC-4125-9F7A-F01D39F1B51B}" destId="{855C4426-F285-9B4C-88B8-414B83C7B045}" srcOrd="0" destOrd="0" presId="urn:microsoft.com/office/officeart/2008/layout/LinedList"/>
    <dgm:cxn modelId="{9187B9A1-3305-4180-9DD6-AF292EE92B7F}" srcId="{0B589E87-42CC-4125-9F7A-F01D39F1B51B}" destId="{6797D75F-03E8-4700-8783-7DD780604970}" srcOrd="2" destOrd="0" parTransId="{B3369703-03F2-43C4-9F7E-D04DF1A13DCE}" sibTransId="{B007FBAC-58E4-45D9-87C6-892F10390D6A}"/>
    <dgm:cxn modelId="{20A7ADB9-535F-E944-8264-350AF80D68DB}" type="presOf" srcId="{0C87D42B-5586-4A15-AC50-BF9A5AC57969}" destId="{671EEBC7-7A6E-9142-A057-142369E642D1}" srcOrd="0" destOrd="0" presId="urn:microsoft.com/office/officeart/2008/layout/LinedList"/>
    <dgm:cxn modelId="{BE31A0BA-0034-4ED2-9E88-1D2F47F634CA}" srcId="{6797D75F-03E8-4700-8783-7DD780604970}" destId="{24C8D5AC-E9C6-4743-8D0F-DEB2452BF852}" srcOrd="0" destOrd="0" parTransId="{F5B3F017-FA6D-42AB-9D91-D4208CACAB80}" sibTransId="{356E31AA-A251-4A7E-A70A-F43D97F454A4}"/>
    <dgm:cxn modelId="{F11320D3-41E6-4F45-B232-9CF7950D57B0}" type="presOf" srcId="{17415382-0C27-47BA-91B8-3977F5F003CB}" destId="{CA89371C-036D-C24A-9159-10AFC240CF5D}" srcOrd="0" destOrd="0" presId="urn:microsoft.com/office/officeart/2008/layout/LinedList"/>
    <dgm:cxn modelId="{D25FD3D6-7A1C-204B-ACB7-52CC12E2EF38}" type="presOf" srcId="{7FDE2081-097A-4D21-B337-74B3EF0BCF96}" destId="{995C00F8-487B-B745-B782-0ED4576655FC}" srcOrd="0" destOrd="0" presId="urn:microsoft.com/office/officeart/2008/layout/LinedList"/>
    <dgm:cxn modelId="{D60268EB-A11A-44B8-9D07-645FAA9746C9}" srcId="{F48D6E0C-7B97-4F81-AAD8-8AECA9B71860}" destId="{87CC6A41-92D4-4FC0-959B-9BB19743D25A}" srcOrd="0" destOrd="0" parTransId="{F2EA70BF-6D61-443A-84C0-9EBA46B4E06C}" sibTransId="{E7DD01AA-ADCA-4FB8-A95E-AD389C381B25}"/>
    <dgm:cxn modelId="{0F08F7ED-67AC-4025-8AFF-536D7B934628}" srcId="{17415382-0C27-47BA-91B8-3977F5F003CB}" destId="{2997B05A-31C8-4672-9062-2BB8A6AAA6BC}" srcOrd="0" destOrd="0" parTransId="{9C57D8EA-60FA-4B51-88E0-A2487891D633}" sibTransId="{525607BD-4D6B-4737-B1E2-74F5D501A420}"/>
    <dgm:cxn modelId="{FB5ACAC3-16A8-064C-8952-DDDB8AADA73E}" type="presParOf" srcId="{855C4426-F285-9B4C-88B8-414B83C7B045}" destId="{88085A4A-D392-C84A-9534-B49ACE9BFE17}" srcOrd="0" destOrd="0" presId="urn:microsoft.com/office/officeart/2008/layout/LinedList"/>
    <dgm:cxn modelId="{77CFB69A-ED9B-BD44-95FC-2A72677EFE13}" type="presParOf" srcId="{855C4426-F285-9B4C-88B8-414B83C7B045}" destId="{AE8B49F6-E51F-3D46-A134-B1B4F68FF08C}" srcOrd="1" destOrd="0" presId="urn:microsoft.com/office/officeart/2008/layout/LinedList"/>
    <dgm:cxn modelId="{C3C43E35-559E-5B45-943C-F95B5E428125}" type="presParOf" srcId="{AE8B49F6-E51F-3D46-A134-B1B4F68FF08C}" destId="{995C00F8-487B-B745-B782-0ED4576655FC}" srcOrd="0" destOrd="0" presId="urn:microsoft.com/office/officeart/2008/layout/LinedList"/>
    <dgm:cxn modelId="{BFDAD027-2C20-CB48-830E-6258EA99C596}" type="presParOf" srcId="{AE8B49F6-E51F-3D46-A134-B1B4F68FF08C}" destId="{F16064B5-EFEA-F142-B949-9AE2CCB7EA03}" srcOrd="1" destOrd="0" presId="urn:microsoft.com/office/officeart/2008/layout/LinedList"/>
    <dgm:cxn modelId="{C6EB5309-8E9A-384F-A6F8-9B53054E9127}" type="presParOf" srcId="{F16064B5-EFEA-F142-B949-9AE2CCB7EA03}" destId="{F4BC65BB-AD27-564B-B9B0-ECFA00CC175F}" srcOrd="0" destOrd="0" presId="urn:microsoft.com/office/officeart/2008/layout/LinedList"/>
    <dgm:cxn modelId="{AA301D8D-E7B0-7F4F-A49F-A257B081BB76}" type="presParOf" srcId="{F16064B5-EFEA-F142-B949-9AE2CCB7EA03}" destId="{1742B73B-EA72-B34B-9C09-7E5CDDC9964C}" srcOrd="1" destOrd="0" presId="urn:microsoft.com/office/officeart/2008/layout/LinedList"/>
    <dgm:cxn modelId="{FCC3E330-E822-5A42-9649-8F0B3BD772C9}" type="presParOf" srcId="{1742B73B-EA72-B34B-9C09-7E5CDDC9964C}" destId="{E55838C5-3881-B44F-A0D6-804E88E0DD50}" srcOrd="0" destOrd="0" presId="urn:microsoft.com/office/officeart/2008/layout/LinedList"/>
    <dgm:cxn modelId="{D74424D5-A717-7B48-B23D-DF98F948D06A}" type="presParOf" srcId="{1742B73B-EA72-B34B-9C09-7E5CDDC9964C}" destId="{671EEBC7-7A6E-9142-A057-142369E642D1}" srcOrd="1" destOrd="0" presId="urn:microsoft.com/office/officeart/2008/layout/LinedList"/>
    <dgm:cxn modelId="{6EC78D6E-B749-C344-9680-D01836BB9ACB}" type="presParOf" srcId="{1742B73B-EA72-B34B-9C09-7E5CDDC9964C}" destId="{6D63C956-3F4C-9F49-85A8-46D60A5DC2C5}" srcOrd="2" destOrd="0" presId="urn:microsoft.com/office/officeart/2008/layout/LinedList"/>
    <dgm:cxn modelId="{AFB15FE0-FC96-2544-8758-01BBEDB1E958}" type="presParOf" srcId="{F16064B5-EFEA-F142-B949-9AE2CCB7EA03}" destId="{501C0940-BBE5-5142-B9D2-7049AC874F50}" srcOrd="2" destOrd="0" presId="urn:microsoft.com/office/officeart/2008/layout/LinedList"/>
    <dgm:cxn modelId="{C44E006F-D136-BA41-8795-01C3E5369EA2}" type="presParOf" srcId="{F16064B5-EFEA-F142-B949-9AE2CCB7EA03}" destId="{AD2270A6-32F2-E449-99B3-6724AFCF8ACB}" srcOrd="3" destOrd="0" presId="urn:microsoft.com/office/officeart/2008/layout/LinedList"/>
    <dgm:cxn modelId="{0E482EE5-3A7A-ED48-BCE8-9D99C3326FC7}" type="presParOf" srcId="{855C4426-F285-9B4C-88B8-414B83C7B045}" destId="{2C7FC8A2-4189-8849-9FCA-47C6EBF73207}" srcOrd="2" destOrd="0" presId="urn:microsoft.com/office/officeart/2008/layout/LinedList"/>
    <dgm:cxn modelId="{2727D262-6254-7547-B806-6F0EC04EBA10}" type="presParOf" srcId="{855C4426-F285-9B4C-88B8-414B83C7B045}" destId="{C230818E-C684-EC4D-A5DE-615BA7924BF7}" srcOrd="3" destOrd="0" presId="urn:microsoft.com/office/officeart/2008/layout/LinedList"/>
    <dgm:cxn modelId="{9E1C6238-F885-B745-9791-62B5128E4C85}" type="presParOf" srcId="{C230818E-C684-EC4D-A5DE-615BA7924BF7}" destId="{350A87ED-4ACB-D540-BD58-03C5C8AA71AB}" srcOrd="0" destOrd="0" presId="urn:microsoft.com/office/officeart/2008/layout/LinedList"/>
    <dgm:cxn modelId="{3E2C1087-E1C7-134B-AF46-3D759CEF5117}" type="presParOf" srcId="{C230818E-C684-EC4D-A5DE-615BA7924BF7}" destId="{96BDFA0B-B94B-1E4C-88B8-816A0312CE6F}" srcOrd="1" destOrd="0" presId="urn:microsoft.com/office/officeart/2008/layout/LinedList"/>
    <dgm:cxn modelId="{6DF04845-033E-BE44-AE18-8B9896A7CCCC}" type="presParOf" srcId="{96BDFA0B-B94B-1E4C-88B8-816A0312CE6F}" destId="{9B36093B-90BD-9041-BF7A-B6D41E13C0FA}" srcOrd="0" destOrd="0" presId="urn:microsoft.com/office/officeart/2008/layout/LinedList"/>
    <dgm:cxn modelId="{AFD108CE-B1D7-9E49-B4E3-E625E0C49DCD}" type="presParOf" srcId="{96BDFA0B-B94B-1E4C-88B8-816A0312CE6F}" destId="{50F509F5-0EC8-2345-8A57-95D7332A1ACE}" srcOrd="1" destOrd="0" presId="urn:microsoft.com/office/officeart/2008/layout/LinedList"/>
    <dgm:cxn modelId="{3D2CC81E-5E01-854A-B0E2-01F57EDA9C36}" type="presParOf" srcId="{50F509F5-0EC8-2345-8A57-95D7332A1ACE}" destId="{A3A4C098-DED7-CA46-AEB6-6C1FBAF7D442}" srcOrd="0" destOrd="0" presId="urn:microsoft.com/office/officeart/2008/layout/LinedList"/>
    <dgm:cxn modelId="{F71EC69C-BBD0-2540-A6E3-6953C58F4CF8}" type="presParOf" srcId="{50F509F5-0EC8-2345-8A57-95D7332A1ACE}" destId="{7ED3E170-5A52-2C41-89AF-2FCB9969850E}" srcOrd="1" destOrd="0" presId="urn:microsoft.com/office/officeart/2008/layout/LinedList"/>
    <dgm:cxn modelId="{8D776418-8FA4-004A-BBFF-AFB6D0AE54EA}" type="presParOf" srcId="{50F509F5-0EC8-2345-8A57-95D7332A1ACE}" destId="{51973ABC-25F5-3B44-957F-563D82AC876A}" srcOrd="2" destOrd="0" presId="urn:microsoft.com/office/officeart/2008/layout/LinedList"/>
    <dgm:cxn modelId="{796FDF33-FFBC-7349-99B3-D076E8AAC5FC}" type="presParOf" srcId="{96BDFA0B-B94B-1E4C-88B8-816A0312CE6F}" destId="{841280A1-458C-7845-82DA-57D2526E691C}" srcOrd="2" destOrd="0" presId="urn:microsoft.com/office/officeart/2008/layout/LinedList"/>
    <dgm:cxn modelId="{B3C1D60D-5D63-1D46-B368-5A763B6789F8}" type="presParOf" srcId="{96BDFA0B-B94B-1E4C-88B8-816A0312CE6F}" destId="{616A2AD7-C5C1-694C-AC22-3ACCBAC4225E}" srcOrd="3" destOrd="0" presId="urn:microsoft.com/office/officeart/2008/layout/LinedList"/>
    <dgm:cxn modelId="{8E561A9C-986E-4A4E-B34B-6CEA532FAB4A}" type="presParOf" srcId="{855C4426-F285-9B4C-88B8-414B83C7B045}" destId="{D349CAF3-5158-0348-9EC2-7407B92716C5}" srcOrd="4" destOrd="0" presId="urn:microsoft.com/office/officeart/2008/layout/LinedList"/>
    <dgm:cxn modelId="{78B11F98-3976-DF40-A924-EF51C2B17516}" type="presParOf" srcId="{855C4426-F285-9B4C-88B8-414B83C7B045}" destId="{6A8A4196-93C6-0F4F-8A6E-0A757BDED365}" srcOrd="5" destOrd="0" presId="urn:microsoft.com/office/officeart/2008/layout/LinedList"/>
    <dgm:cxn modelId="{2C93098D-45A5-214F-910E-B0682D5738C4}" type="presParOf" srcId="{6A8A4196-93C6-0F4F-8A6E-0A757BDED365}" destId="{4032A35A-12FC-5F46-8590-DBF95A65D0D3}" srcOrd="0" destOrd="0" presId="urn:microsoft.com/office/officeart/2008/layout/LinedList"/>
    <dgm:cxn modelId="{7A81E9D8-6676-2C49-9479-5C9596D9DD7E}" type="presParOf" srcId="{6A8A4196-93C6-0F4F-8A6E-0A757BDED365}" destId="{A539F3D3-BCE4-8744-AFF5-4C3AB5FFC616}" srcOrd="1" destOrd="0" presId="urn:microsoft.com/office/officeart/2008/layout/LinedList"/>
    <dgm:cxn modelId="{DD65A47D-9EF4-6E48-9423-42D387EB1B38}" type="presParOf" srcId="{A539F3D3-BCE4-8744-AFF5-4C3AB5FFC616}" destId="{DE5AEB09-EFB0-1C40-93E1-D9F2D68F46DB}" srcOrd="0" destOrd="0" presId="urn:microsoft.com/office/officeart/2008/layout/LinedList"/>
    <dgm:cxn modelId="{150F532D-C105-CD41-B0E7-1B46217045E6}" type="presParOf" srcId="{A539F3D3-BCE4-8744-AFF5-4C3AB5FFC616}" destId="{4D10FC3D-C411-334E-9D48-1637A34B3979}" srcOrd="1" destOrd="0" presId="urn:microsoft.com/office/officeart/2008/layout/LinedList"/>
    <dgm:cxn modelId="{85BD44A6-8D5D-8F42-A1AC-383637B5AF4B}" type="presParOf" srcId="{4D10FC3D-C411-334E-9D48-1637A34B3979}" destId="{6DC84623-8EEF-6848-8842-3C20EAE45041}" srcOrd="0" destOrd="0" presId="urn:microsoft.com/office/officeart/2008/layout/LinedList"/>
    <dgm:cxn modelId="{AA03DFFF-8930-CC40-BAD2-772D28918393}" type="presParOf" srcId="{4D10FC3D-C411-334E-9D48-1637A34B3979}" destId="{2AF31856-BDD8-F14D-A79D-A64EDEAAF16D}" srcOrd="1" destOrd="0" presId="urn:microsoft.com/office/officeart/2008/layout/LinedList"/>
    <dgm:cxn modelId="{2B869976-5B16-A249-908F-EED9BAC52A4B}" type="presParOf" srcId="{4D10FC3D-C411-334E-9D48-1637A34B3979}" destId="{02067446-4E99-FD4D-A503-5F2F54766AA0}" srcOrd="2" destOrd="0" presId="urn:microsoft.com/office/officeart/2008/layout/LinedList"/>
    <dgm:cxn modelId="{8D41B2D0-2DFA-DB42-A706-A9714BBDF276}" type="presParOf" srcId="{A539F3D3-BCE4-8744-AFF5-4C3AB5FFC616}" destId="{EC9C3900-862F-9B48-ABDD-5FA507877EE2}" srcOrd="2" destOrd="0" presId="urn:microsoft.com/office/officeart/2008/layout/LinedList"/>
    <dgm:cxn modelId="{EF7348A0-71F7-8045-A8A5-9590E3E24826}" type="presParOf" srcId="{A539F3D3-BCE4-8744-AFF5-4C3AB5FFC616}" destId="{A1D38B80-2791-1C40-BB61-D12707FA61AB}" srcOrd="3" destOrd="0" presId="urn:microsoft.com/office/officeart/2008/layout/LinedList"/>
    <dgm:cxn modelId="{D1B31BE9-B9F1-DC45-AFC0-E80447E71E3D}" type="presParOf" srcId="{855C4426-F285-9B4C-88B8-414B83C7B045}" destId="{34EF0D12-F857-9E42-AD65-40754C3C235F}" srcOrd="6" destOrd="0" presId="urn:microsoft.com/office/officeart/2008/layout/LinedList"/>
    <dgm:cxn modelId="{832BA47F-B912-F144-9FFF-AB16546D729B}" type="presParOf" srcId="{855C4426-F285-9B4C-88B8-414B83C7B045}" destId="{F9ED0A7A-EC59-8C40-9FF3-1A6BB297B19D}" srcOrd="7" destOrd="0" presId="urn:microsoft.com/office/officeart/2008/layout/LinedList"/>
    <dgm:cxn modelId="{D5BE7317-C270-364C-9058-599B78535D69}" type="presParOf" srcId="{F9ED0A7A-EC59-8C40-9FF3-1A6BB297B19D}" destId="{CA89371C-036D-C24A-9159-10AFC240CF5D}" srcOrd="0" destOrd="0" presId="urn:microsoft.com/office/officeart/2008/layout/LinedList"/>
    <dgm:cxn modelId="{BA1463C8-5103-6D48-B1BF-EB5595D658DD}" type="presParOf" srcId="{F9ED0A7A-EC59-8C40-9FF3-1A6BB297B19D}" destId="{EFD92D67-8105-D047-A804-F4CC3D651C36}" srcOrd="1" destOrd="0" presId="urn:microsoft.com/office/officeart/2008/layout/LinedList"/>
    <dgm:cxn modelId="{E692754D-0A7C-614D-8EBD-F9586FCD4A2A}" type="presParOf" srcId="{EFD92D67-8105-D047-A804-F4CC3D651C36}" destId="{1FF72B73-F304-6543-8F47-82DD66268221}" srcOrd="0" destOrd="0" presId="urn:microsoft.com/office/officeart/2008/layout/LinedList"/>
    <dgm:cxn modelId="{C44680B2-0FD6-D247-B53C-97353AC328AB}" type="presParOf" srcId="{EFD92D67-8105-D047-A804-F4CC3D651C36}" destId="{DE5F91D2-21EC-3A4B-8AEC-1BD32158D18B}" srcOrd="1" destOrd="0" presId="urn:microsoft.com/office/officeart/2008/layout/LinedList"/>
    <dgm:cxn modelId="{B13F745C-6C85-E245-8EE5-BE3CB1CB7685}" type="presParOf" srcId="{DE5F91D2-21EC-3A4B-8AEC-1BD32158D18B}" destId="{FA037A31-671F-2840-8262-C6AA10E0C14D}" srcOrd="0" destOrd="0" presId="urn:microsoft.com/office/officeart/2008/layout/LinedList"/>
    <dgm:cxn modelId="{F03C0DAE-2325-514A-93C5-4FEF6FB52C2C}" type="presParOf" srcId="{DE5F91D2-21EC-3A4B-8AEC-1BD32158D18B}" destId="{35E31619-F188-6D49-8631-62D548A1281C}" srcOrd="1" destOrd="0" presId="urn:microsoft.com/office/officeart/2008/layout/LinedList"/>
    <dgm:cxn modelId="{A41BA262-FF13-CA44-AA92-ED14EAD9CE4A}" type="presParOf" srcId="{DE5F91D2-21EC-3A4B-8AEC-1BD32158D18B}" destId="{A120F86C-C35F-2D44-82F1-CC560B18637A}" srcOrd="2" destOrd="0" presId="urn:microsoft.com/office/officeart/2008/layout/LinedList"/>
    <dgm:cxn modelId="{30B56F16-8377-3140-A328-E278D091FA78}" type="presParOf" srcId="{EFD92D67-8105-D047-A804-F4CC3D651C36}" destId="{D0F9C630-47AA-794F-8D67-75BA16D91EEF}" srcOrd="2" destOrd="0" presId="urn:microsoft.com/office/officeart/2008/layout/LinedList"/>
    <dgm:cxn modelId="{A1D39EF5-2BF2-9149-AE3B-55572568192D}" type="presParOf" srcId="{EFD92D67-8105-D047-A804-F4CC3D651C36}" destId="{D689968D-3A8C-644E-AACC-8B0351E13094}"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85A4A-D392-C84A-9534-B49ACE9BFE17}">
      <dsp:nvSpPr>
        <dsp:cNvPr id="0" name=""/>
        <dsp:cNvSpPr/>
      </dsp:nvSpPr>
      <dsp:spPr>
        <a:xfrm>
          <a:off x="0" y="0"/>
          <a:ext cx="109278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C00F8-487B-B745-B782-0ED4576655FC}">
      <dsp:nvSpPr>
        <dsp:cNvPr id="0" name=""/>
        <dsp:cNvSpPr/>
      </dsp:nvSpPr>
      <dsp:spPr>
        <a:xfrm>
          <a:off x="0" y="0"/>
          <a:ext cx="2185565" cy="104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Discuss</a:t>
          </a:r>
        </a:p>
      </dsp:txBody>
      <dsp:txXfrm>
        <a:off x="0" y="0"/>
        <a:ext cx="2185565" cy="1048201"/>
      </dsp:txXfrm>
    </dsp:sp>
    <dsp:sp modelId="{671EEBC7-7A6E-9142-A057-142369E642D1}">
      <dsp:nvSpPr>
        <dsp:cNvPr id="0" name=""/>
        <dsp:cNvSpPr/>
      </dsp:nvSpPr>
      <dsp:spPr>
        <a:xfrm>
          <a:off x="2349483" y="47598"/>
          <a:ext cx="8578345" cy="95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Prevalence of electronic cigarette (e-cigarette) use.</a:t>
          </a:r>
        </a:p>
      </dsp:txBody>
      <dsp:txXfrm>
        <a:off x="2349483" y="47598"/>
        <a:ext cx="8578345" cy="951979"/>
      </dsp:txXfrm>
    </dsp:sp>
    <dsp:sp modelId="{501C0940-BBE5-5142-B9D2-7049AC874F50}">
      <dsp:nvSpPr>
        <dsp:cNvPr id="0" name=""/>
        <dsp:cNvSpPr/>
      </dsp:nvSpPr>
      <dsp:spPr>
        <a:xfrm>
          <a:off x="2185565" y="999578"/>
          <a:ext cx="87422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7FC8A2-4189-8849-9FCA-47C6EBF73207}">
      <dsp:nvSpPr>
        <dsp:cNvPr id="0" name=""/>
        <dsp:cNvSpPr/>
      </dsp:nvSpPr>
      <dsp:spPr>
        <a:xfrm>
          <a:off x="0" y="1048201"/>
          <a:ext cx="109278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A87ED-4ACB-D540-BD58-03C5C8AA71AB}">
      <dsp:nvSpPr>
        <dsp:cNvPr id="0" name=""/>
        <dsp:cNvSpPr/>
      </dsp:nvSpPr>
      <dsp:spPr>
        <a:xfrm>
          <a:off x="0" y="1048201"/>
          <a:ext cx="2185565" cy="104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Provide</a:t>
          </a:r>
        </a:p>
      </dsp:txBody>
      <dsp:txXfrm>
        <a:off x="0" y="1048201"/>
        <a:ext cx="2185565" cy="1048201"/>
      </dsp:txXfrm>
    </dsp:sp>
    <dsp:sp modelId="{7ED3E170-5A52-2C41-89AF-2FCB9969850E}">
      <dsp:nvSpPr>
        <dsp:cNvPr id="0" name=""/>
        <dsp:cNvSpPr/>
      </dsp:nvSpPr>
      <dsp:spPr>
        <a:xfrm>
          <a:off x="2349483" y="1095800"/>
          <a:ext cx="8578345" cy="95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Overview of the health effects of e-cigarettes.</a:t>
          </a:r>
        </a:p>
      </dsp:txBody>
      <dsp:txXfrm>
        <a:off x="2349483" y="1095800"/>
        <a:ext cx="8578345" cy="951979"/>
      </dsp:txXfrm>
    </dsp:sp>
    <dsp:sp modelId="{841280A1-458C-7845-82DA-57D2526E691C}">
      <dsp:nvSpPr>
        <dsp:cNvPr id="0" name=""/>
        <dsp:cNvSpPr/>
      </dsp:nvSpPr>
      <dsp:spPr>
        <a:xfrm>
          <a:off x="2185565" y="2047779"/>
          <a:ext cx="87422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49CAF3-5158-0348-9EC2-7407B92716C5}">
      <dsp:nvSpPr>
        <dsp:cNvPr id="0" name=""/>
        <dsp:cNvSpPr/>
      </dsp:nvSpPr>
      <dsp:spPr>
        <a:xfrm>
          <a:off x="0" y="2096402"/>
          <a:ext cx="109278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32A35A-12FC-5F46-8590-DBF95A65D0D3}">
      <dsp:nvSpPr>
        <dsp:cNvPr id="0" name=""/>
        <dsp:cNvSpPr/>
      </dsp:nvSpPr>
      <dsp:spPr>
        <a:xfrm>
          <a:off x="0" y="2096402"/>
          <a:ext cx="2185565" cy="104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Describe</a:t>
          </a:r>
        </a:p>
      </dsp:txBody>
      <dsp:txXfrm>
        <a:off x="0" y="2096402"/>
        <a:ext cx="2185565" cy="1048201"/>
      </dsp:txXfrm>
    </dsp:sp>
    <dsp:sp modelId="{2AF31856-BDD8-F14D-A79D-A64EDEAAF16D}">
      <dsp:nvSpPr>
        <dsp:cNvPr id="0" name=""/>
        <dsp:cNvSpPr/>
      </dsp:nvSpPr>
      <dsp:spPr>
        <a:xfrm>
          <a:off x="2349483" y="2144001"/>
          <a:ext cx="8578345" cy="95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Results from the concept mapping study.</a:t>
          </a:r>
        </a:p>
      </dsp:txBody>
      <dsp:txXfrm>
        <a:off x="2349483" y="2144001"/>
        <a:ext cx="8578345" cy="951979"/>
      </dsp:txXfrm>
    </dsp:sp>
    <dsp:sp modelId="{EC9C3900-862F-9B48-ABDD-5FA507877EE2}">
      <dsp:nvSpPr>
        <dsp:cNvPr id="0" name=""/>
        <dsp:cNvSpPr/>
      </dsp:nvSpPr>
      <dsp:spPr>
        <a:xfrm>
          <a:off x="2185565" y="3095981"/>
          <a:ext cx="87422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EF0D12-F857-9E42-AD65-40754C3C235F}">
      <dsp:nvSpPr>
        <dsp:cNvPr id="0" name=""/>
        <dsp:cNvSpPr/>
      </dsp:nvSpPr>
      <dsp:spPr>
        <a:xfrm>
          <a:off x="0" y="3144603"/>
          <a:ext cx="109278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89371C-036D-C24A-9159-10AFC240CF5D}">
      <dsp:nvSpPr>
        <dsp:cNvPr id="0" name=""/>
        <dsp:cNvSpPr/>
      </dsp:nvSpPr>
      <dsp:spPr>
        <a:xfrm>
          <a:off x="0" y="3144603"/>
          <a:ext cx="2185565" cy="104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Discuss</a:t>
          </a:r>
        </a:p>
      </dsp:txBody>
      <dsp:txXfrm>
        <a:off x="0" y="3144603"/>
        <a:ext cx="2185565" cy="1048201"/>
      </dsp:txXfrm>
    </dsp:sp>
    <dsp:sp modelId="{35E31619-F188-6D49-8631-62D548A1281C}">
      <dsp:nvSpPr>
        <dsp:cNvPr id="0" name=""/>
        <dsp:cNvSpPr/>
      </dsp:nvSpPr>
      <dsp:spPr>
        <a:xfrm>
          <a:off x="2349483" y="3192202"/>
          <a:ext cx="8578345" cy="95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solidFill>
                <a:schemeClr val="tx1"/>
              </a:solidFill>
              <a:latin typeface="+mj-lt"/>
              <a:ea typeface="+mj-ea"/>
              <a:cs typeface="+mj-cs"/>
            </a:rPr>
            <a:t>FDA regulatory actions and health impacts.</a:t>
          </a:r>
          <a:endParaRPr lang="en-US" sz="3100" b="1" kern="1200" dirty="0">
            <a:solidFill>
              <a:schemeClr val="tx1"/>
            </a:solidFill>
          </a:endParaRPr>
        </a:p>
      </dsp:txBody>
      <dsp:txXfrm>
        <a:off x="2349483" y="3192202"/>
        <a:ext cx="8578345" cy="951979"/>
      </dsp:txXfrm>
    </dsp:sp>
    <dsp:sp modelId="{D0F9C630-47AA-794F-8D67-75BA16D91EEF}">
      <dsp:nvSpPr>
        <dsp:cNvPr id="0" name=""/>
        <dsp:cNvSpPr/>
      </dsp:nvSpPr>
      <dsp:spPr>
        <a:xfrm>
          <a:off x="2185565" y="4144182"/>
          <a:ext cx="87422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4B64F-5B1D-F74C-8F69-26C55821CA2B}">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100000"/>
            </a:lnSpc>
            <a:spcBef>
              <a:spcPct val="0"/>
            </a:spcBef>
            <a:spcAft>
              <a:spcPct val="35000"/>
            </a:spcAft>
            <a:buNone/>
            <a:defRPr cap="all"/>
          </a:pPr>
          <a:r>
            <a:rPr lang="en-US" sz="2900" kern="1200" dirty="0"/>
            <a:t>Physiological</a:t>
          </a:r>
        </a:p>
      </dsp:txBody>
      <dsp:txXfrm>
        <a:off x="930572" y="3032"/>
        <a:ext cx="2833338" cy="1700003"/>
      </dsp:txXfrm>
    </dsp:sp>
    <dsp:sp modelId="{64EDEDD5-0EC9-AE43-8267-2EBA39137ED4}">
      <dsp:nvSpPr>
        <dsp:cNvPr id="0" name=""/>
        <dsp:cNvSpPr/>
      </dsp:nvSpPr>
      <dsp:spPr>
        <a:xfrm>
          <a:off x="4047245" y="3032"/>
          <a:ext cx="2833338" cy="1700003"/>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100000"/>
            </a:lnSpc>
            <a:spcBef>
              <a:spcPct val="0"/>
            </a:spcBef>
            <a:spcAft>
              <a:spcPct val="35000"/>
            </a:spcAft>
            <a:buNone/>
            <a:defRPr cap="all"/>
          </a:pPr>
          <a:r>
            <a:rPr lang="en-US" sz="2900" kern="1200" dirty="0"/>
            <a:t>Secondhand  and thirdhand exposures</a:t>
          </a:r>
        </a:p>
      </dsp:txBody>
      <dsp:txXfrm>
        <a:off x="4047245" y="3032"/>
        <a:ext cx="2833338" cy="1700003"/>
      </dsp:txXfrm>
    </dsp:sp>
    <dsp:sp modelId="{55041690-8ACF-E74C-857E-0BCDA7F8ECCA}">
      <dsp:nvSpPr>
        <dsp:cNvPr id="0" name=""/>
        <dsp:cNvSpPr/>
      </dsp:nvSpPr>
      <dsp:spPr>
        <a:xfrm>
          <a:off x="7163917" y="3032"/>
          <a:ext cx="2833338" cy="170000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100000"/>
            </a:lnSpc>
            <a:spcBef>
              <a:spcPct val="0"/>
            </a:spcBef>
            <a:spcAft>
              <a:spcPct val="35000"/>
            </a:spcAft>
            <a:buNone/>
            <a:defRPr cap="all"/>
          </a:pPr>
          <a:r>
            <a:rPr lang="en-US" sz="2900" kern="1200" dirty="0"/>
            <a:t>Harm reduction</a:t>
          </a:r>
        </a:p>
      </dsp:txBody>
      <dsp:txXfrm>
        <a:off x="7163917" y="3032"/>
        <a:ext cx="2833338" cy="1700003"/>
      </dsp:txXfrm>
    </dsp:sp>
    <dsp:sp modelId="{4B36E050-F224-EE42-8FEA-3494152B4AB2}">
      <dsp:nvSpPr>
        <dsp:cNvPr id="0" name=""/>
        <dsp:cNvSpPr/>
      </dsp:nvSpPr>
      <dsp:spPr>
        <a:xfrm>
          <a:off x="2488909" y="1986369"/>
          <a:ext cx="2833338" cy="1700003"/>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100000"/>
            </a:lnSpc>
            <a:spcBef>
              <a:spcPct val="0"/>
            </a:spcBef>
            <a:spcAft>
              <a:spcPct val="35000"/>
            </a:spcAft>
            <a:buNone/>
            <a:defRPr cap="all"/>
          </a:pPr>
          <a:r>
            <a:rPr lang="en-US" sz="2900" kern="1200" dirty="0"/>
            <a:t>Combustible tobacco cessation</a:t>
          </a:r>
        </a:p>
      </dsp:txBody>
      <dsp:txXfrm>
        <a:off x="2488909" y="1986369"/>
        <a:ext cx="2833338" cy="1700003"/>
      </dsp:txXfrm>
    </dsp:sp>
    <dsp:sp modelId="{BE6019B6-CA3F-934A-AED2-606FAAE05A41}">
      <dsp:nvSpPr>
        <dsp:cNvPr id="0" name=""/>
        <dsp:cNvSpPr/>
      </dsp:nvSpPr>
      <dsp:spPr>
        <a:xfrm>
          <a:off x="5605581" y="1986369"/>
          <a:ext cx="2833338" cy="170000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100000"/>
            </a:lnSpc>
            <a:spcBef>
              <a:spcPct val="0"/>
            </a:spcBef>
            <a:spcAft>
              <a:spcPct val="35000"/>
            </a:spcAft>
            <a:buNone/>
            <a:defRPr cap="all"/>
          </a:pPr>
          <a:r>
            <a:rPr lang="en-US" sz="2900" kern="1200" dirty="0"/>
            <a:t>Disease outcomes </a:t>
          </a:r>
        </a:p>
      </dsp:txBody>
      <dsp:txXfrm>
        <a:off x="5605581" y="1986369"/>
        <a:ext cx="2833338" cy="1700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E73C-C463-F54A-9610-EAC22BBEFB9E}">
      <dsp:nvSpPr>
        <dsp:cNvPr id="0" name=""/>
        <dsp:cNvSpPr/>
      </dsp:nvSpPr>
      <dsp:spPr>
        <a:xfrm>
          <a:off x="0" y="98307"/>
          <a:ext cx="6666833" cy="127544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Participants identified 56 unique respiratory-related symptoms that grouped into eight thematic clusters. </a:t>
          </a:r>
        </a:p>
      </dsp:txBody>
      <dsp:txXfrm>
        <a:off x="62262" y="160569"/>
        <a:ext cx="6542309" cy="1150922"/>
      </dsp:txXfrm>
    </dsp:sp>
    <dsp:sp modelId="{8F609216-546F-D947-A118-52DD539A0CFD}">
      <dsp:nvSpPr>
        <dsp:cNvPr id="0" name=""/>
        <dsp:cNvSpPr/>
      </dsp:nvSpPr>
      <dsp:spPr>
        <a:xfrm>
          <a:off x="0" y="1425593"/>
          <a:ext cx="6666833" cy="1275446"/>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Broadly, these symptoms indicated ECIG use may affect many parts of the body involved in the respiratory system including the mouth, nose, throat, and lungs as well as those indirectly related to the respiratory system. </a:t>
          </a:r>
        </a:p>
      </dsp:txBody>
      <dsp:txXfrm>
        <a:off x="62262" y="1487855"/>
        <a:ext cx="6542309" cy="1150922"/>
      </dsp:txXfrm>
    </dsp:sp>
    <dsp:sp modelId="{232CC210-9D05-4C40-8104-FBFE3D077784}">
      <dsp:nvSpPr>
        <dsp:cNvPr id="0" name=""/>
        <dsp:cNvSpPr/>
      </dsp:nvSpPr>
      <dsp:spPr>
        <a:xfrm>
          <a:off x="0" y="2752880"/>
          <a:ext cx="6666833" cy="1275446"/>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As a result, some ECIG users perceived their ECIG use may contribute to general illness symptoms, cardiovascular system problems, and fatigue. </a:t>
          </a:r>
        </a:p>
      </dsp:txBody>
      <dsp:txXfrm>
        <a:off x="62262" y="2815142"/>
        <a:ext cx="6542309" cy="1150922"/>
      </dsp:txXfrm>
    </dsp:sp>
    <dsp:sp modelId="{8B66DBFD-850B-E745-80DB-F5F44C8B5688}">
      <dsp:nvSpPr>
        <dsp:cNvPr id="0" name=""/>
        <dsp:cNvSpPr/>
      </dsp:nvSpPr>
      <dsp:spPr>
        <a:xfrm>
          <a:off x="0" y="4080166"/>
          <a:ext cx="6666833" cy="1275446"/>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Many of these symptoms appeared similar to those experienced by cigarette smokers; however, some symptoms appeared to be unique to ECIG use, such as those related to a metallic taste in the mouth or postnasal drip that tastes like ECIG liquid.</a:t>
          </a:r>
        </a:p>
      </dsp:txBody>
      <dsp:txXfrm>
        <a:off x="62262" y="4142428"/>
        <a:ext cx="6542309" cy="1150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A713D-A88C-AB4A-86BA-E877FE51311F}">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Access to evidence-based interventions.</a:t>
          </a:r>
        </a:p>
      </dsp:txBody>
      <dsp:txXfrm>
        <a:off x="930572" y="3032"/>
        <a:ext cx="2833338" cy="1700003"/>
      </dsp:txXfrm>
    </dsp:sp>
    <dsp:sp modelId="{B3DAF61B-2080-ED47-B4F7-F87306B72A54}">
      <dsp:nvSpPr>
        <dsp:cNvPr id="0" name=""/>
        <dsp:cNvSpPr/>
      </dsp:nvSpPr>
      <dsp:spPr>
        <a:xfrm>
          <a:off x="4047245" y="3032"/>
          <a:ext cx="2833338" cy="1700003"/>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Efficacy of evidence-based interventions.</a:t>
          </a:r>
        </a:p>
      </dsp:txBody>
      <dsp:txXfrm>
        <a:off x="4047245" y="3032"/>
        <a:ext cx="2833338" cy="1700003"/>
      </dsp:txXfrm>
    </dsp:sp>
    <dsp:sp modelId="{D3DBE022-B015-7E40-A6F3-6C5F8D209A61}">
      <dsp:nvSpPr>
        <dsp:cNvPr id="0" name=""/>
        <dsp:cNvSpPr/>
      </dsp:nvSpPr>
      <dsp:spPr>
        <a:xfrm>
          <a:off x="7163917" y="3032"/>
          <a:ext cx="2833338" cy="1700003"/>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Interventions that target and are designed for disparate groups.</a:t>
          </a:r>
        </a:p>
      </dsp:txBody>
      <dsp:txXfrm>
        <a:off x="7163917" y="3032"/>
        <a:ext cx="2833338" cy="1700003"/>
      </dsp:txXfrm>
    </dsp:sp>
    <dsp:sp modelId="{C0AF9D6E-A5D2-1B48-AFE7-79E01F0876F9}">
      <dsp:nvSpPr>
        <dsp:cNvPr id="0" name=""/>
        <dsp:cNvSpPr/>
      </dsp:nvSpPr>
      <dsp:spPr>
        <a:xfrm>
          <a:off x="930572" y="1986369"/>
          <a:ext cx="2833338" cy="1700003"/>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Infrastructure to support interventions for disparate groups in their communities.</a:t>
          </a:r>
        </a:p>
      </dsp:txBody>
      <dsp:txXfrm>
        <a:off x="930572" y="1986369"/>
        <a:ext cx="2833338" cy="1700003"/>
      </dsp:txXfrm>
    </dsp:sp>
    <dsp:sp modelId="{7C3CC7D8-DFCE-534A-BF08-A0B3E8866653}">
      <dsp:nvSpPr>
        <dsp:cNvPr id="0" name=""/>
        <dsp:cNvSpPr/>
      </dsp:nvSpPr>
      <dsp:spPr>
        <a:xfrm>
          <a:off x="4047245" y="1986369"/>
          <a:ext cx="2833338" cy="1700003"/>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Supportive policies to reduce harm to disparate groups.</a:t>
          </a:r>
        </a:p>
      </dsp:txBody>
      <dsp:txXfrm>
        <a:off x="4047245" y="1986369"/>
        <a:ext cx="2833338" cy="1700003"/>
      </dsp:txXfrm>
    </dsp:sp>
    <dsp:sp modelId="{78E1CB31-11AF-A244-93F9-75E66A337D17}">
      <dsp:nvSpPr>
        <dsp:cNvPr id="0" name=""/>
        <dsp:cNvSpPr/>
      </dsp:nvSpPr>
      <dsp:spPr>
        <a:xfrm>
          <a:off x="7163917" y="1986369"/>
          <a:ext cx="2833338" cy="170000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Changes in social determinants that influence tobacco use and exposure.</a:t>
          </a:r>
        </a:p>
      </dsp:txBody>
      <dsp:txXfrm>
        <a:off x="7163917" y="1986369"/>
        <a:ext cx="2833338" cy="17000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85A4A-D392-C84A-9534-B49ACE9BFE17}">
      <dsp:nvSpPr>
        <dsp:cNvPr id="0" name=""/>
        <dsp:cNvSpPr/>
      </dsp:nvSpPr>
      <dsp:spPr>
        <a:xfrm>
          <a:off x="0" y="0"/>
          <a:ext cx="71337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C00F8-487B-B745-B782-0ED4576655FC}">
      <dsp:nvSpPr>
        <dsp:cNvPr id="0" name=""/>
        <dsp:cNvSpPr/>
      </dsp:nvSpPr>
      <dsp:spPr>
        <a:xfrm>
          <a:off x="0" y="0"/>
          <a:ext cx="1426750" cy="156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dsp:txBody>
      <dsp:txXfrm>
        <a:off x="0" y="0"/>
        <a:ext cx="1426750" cy="1569967"/>
      </dsp:txXfrm>
    </dsp:sp>
    <dsp:sp modelId="{671EEBC7-7A6E-9142-A057-142369E642D1}">
      <dsp:nvSpPr>
        <dsp:cNvPr id="0" name=""/>
        <dsp:cNvSpPr/>
      </dsp:nvSpPr>
      <dsp:spPr>
        <a:xfrm>
          <a:off x="1533757" y="71292"/>
          <a:ext cx="5599996" cy="142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E-cigarette use highest among adolescents. Use among adults has been consistently low since the product entered the market.   </a:t>
          </a:r>
        </a:p>
      </dsp:txBody>
      <dsp:txXfrm>
        <a:off x="1533757" y="71292"/>
        <a:ext cx="5599996" cy="1425849"/>
      </dsp:txXfrm>
    </dsp:sp>
    <dsp:sp modelId="{501C0940-BBE5-5142-B9D2-7049AC874F50}">
      <dsp:nvSpPr>
        <dsp:cNvPr id="0" name=""/>
        <dsp:cNvSpPr/>
      </dsp:nvSpPr>
      <dsp:spPr>
        <a:xfrm>
          <a:off x="1426750" y="1497141"/>
          <a:ext cx="570700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7FC8A2-4189-8849-9FCA-47C6EBF73207}">
      <dsp:nvSpPr>
        <dsp:cNvPr id="0" name=""/>
        <dsp:cNvSpPr/>
      </dsp:nvSpPr>
      <dsp:spPr>
        <a:xfrm>
          <a:off x="0" y="1569967"/>
          <a:ext cx="71337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A87ED-4ACB-D540-BD58-03C5C8AA71AB}">
      <dsp:nvSpPr>
        <dsp:cNvPr id="0" name=""/>
        <dsp:cNvSpPr/>
      </dsp:nvSpPr>
      <dsp:spPr>
        <a:xfrm>
          <a:off x="0" y="1569967"/>
          <a:ext cx="1426750" cy="156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dsp:txBody>
      <dsp:txXfrm>
        <a:off x="0" y="1569967"/>
        <a:ext cx="1426750" cy="1569967"/>
      </dsp:txXfrm>
    </dsp:sp>
    <dsp:sp modelId="{7ED3E170-5A52-2C41-89AF-2FCB9969850E}">
      <dsp:nvSpPr>
        <dsp:cNvPr id="0" name=""/>
        <dsp:cNvSpPr/>
      </dsp:nvSpPr>
      <dsp:spPr>
        <a:xfrm>
          <a:off x="1533757" y="1641259"/>
          <a:ext cx="5599996" cy="142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We</a:t>
          </a:r>
          <a:r>
            <a:rPr lang="en-US" sz="2400" kern="1200" baseline="0" dirty="0"/>
            <a:t> know that there are short-term health effects and long-term health effects evolving. The health effects of nicotine are well established.</a:t>
          </a:r>
          <a:endParaRPr lang="en-US" sz="2400" kern="1200" dirty="0"/>
        </a:p>
      </dsp:txBody>
      <dsp:txXfrm>
        <a:off x="1533757" y="1641259"/>
        <a:ext cx="5599996" cy="1425849"/>
      </dsp:txXfrm>
    </dsp:sp>
    <dsp:sp modelId="{841280A1-458C-7845-82DA-57D2526E691C}">
      <dsp:nvSpPr>
        <dsp:cNvPr id="0" name=""/>
        <dsp:cNvSpPr/>
      </dsp:nvSpPr>
      <dsp:spPr>
        <a:xfrm>
          <a:off x="1426750" y="3067109"/>
          <a:ext cx="570700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49CAF3-5158-0348-9EC2-7407B92716C5}">
      <dsp:nvSpPr>
        <dsp:cNvPr id="0" name=""/>
        <dsp:cNvSpPr/>
      </dsp:nvSpPr>
      <dsp:spPr>
        <a:xfrm>
          <a:off x="0" y="3139935"/>
          <a:ext cx="71337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32A35A-12FC-5F46-8590-DBF95A65D0D3}">
      <dsp:nvSpPr>
        <dsp:cNvPr id="0" name=""/>
        <dsp:cNvSpPr/>
      </dsp:nvSpPr>
      <dsp:spPr>
        <a:xfrm>
          <a:off x="0" y="3139934"/>
          <a:ext cx="1426750" cy="156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dsp:txBody>
      <dsp:txXfrm>
        <a:off x="0" y="3139934"/>
        <a:ext cx="1426750" cy="1569967"/>
      </dsp:txXfrm>
    </dsp:sp>
    <dsp:sp modelId="{2AF31856-BDD8-F14D-A79D-A64EDEAAF16D}">
      <dsp:nvSpPr>
        <dsp:cNvPr id="0" name=""/>
        <dsp:cNvSpPr/>
      </dsp:nvSpPr>
      <dsp:spPr>
        <a:xfrm>
          <a:off x="1533757" y="3211227"/>
          <a:ext cx="5599996" cy="142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Our</a:t>
          </a:r>
          <a:r>
            <a:rPr lang="en-US" sz="2400" kern="1200" baseline="0" dirty="0"/>
            <a:t> study results suggest that epidemiological studies should study health effects that users report. Such data may inform larger studies on health effects. </a:t>
          </a:r>
          <a:endParaRPr lang="en-US" sz="2400" kern="1200" dirty="0"/>
        </a:p>
      </dsp:txBody>
      <dsp:txXfrm>
        <a:off x="1533757" y="3211227"/>
        <a:ext cx="5599996" cy="1425849"/>
      </dsp:txXfrm>
    </dsp:sp>
    <dsp:sp modelId="{EC9C3900-862F-9B48-ABDD-5FA507877EE2}">
      <dsp:nvSpPr>
        <dsp:cNvPr id="0" name=""/>
        <dsp:cNvSpPr/>
      </dsp:nvSpPr>
      <dsp:spPr>
        <a:xfrm>
          <a:off x="1426750" y="4637076"/>
          <a:ext cx="570700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EF0D12-F857-9E42-AD65-40754C3C235F}">
      <dsp:nvSpPr>
        <dsp:cNvPr id="0" name=""/>
        <dsp:cNvSpPr/>
      </dsp:nvSpPr>
      <dsp:spPr>
        <a:xfrm>
          <a:off x="0" y="4709902"/>
          <a:ext cx="71337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89371C-036D-C24A-9159-10AFC240CF5D}">
      <dsp:nvSpPr>
        <dsp:cNvPr id="0" name=""/>
        <dsp:cNvSpPr/>
      </dsp:nvSpPr>
      <dsp:spPr>
        <a:xfrm>
          <a:off x="0" y="4709902"/>
          <a:ext cx="1426750" cy="156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dsp:txBody>
      <dsp:txXfrm>
        <a:off x="0" y="4709902"/>
        <a:ext cx="1426750" cy="1569967"/>
      </dsp:txXfrm>
    </dsp:sp>
    <dsp:sp modelId="{35E31619-F188-6D49-8631-62D548A1281C}">
      <dsp:nvSpPr>
        <dsp:cNvPr id="0" name=""/>
        <dsp:cNvSpPr/>
      </dsp:nvSpPr>
      <dsp:spPr>
        <a:xfrm>
          <a:off x="1533757" y="4781194"/>
          <a:ext cx="5599996" cy="142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Need to better understand how new products on the market approved by FDA impact health among different population groups, including switching behaviors. </a:t>
          </a:r>
        </a:p>
      </dsp:txBody>
      <dsp:txXfrm>
        <a:off x="1533757" y="4781194"/>
        <a:ext cx="5599996" cy="1425849"/>
      </dsp:txXfrm>
    </dsp:sp>
    <dsp:sp modelId="{D0F9C630-47AA-794F-8D67-75BA16D91EEF}">
      <dsp:nvSpPr>
        <dsp:cNvPr id="0" name=""/>
        <dsp:cNvSpPr/>
      </dsp:nvSpPr>
      <dsp:spPr>
        <a:xfrm>
          <a:off x="1426750" y="6207044"/>
          <a:ext cx="570700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B6712-7623-064B-AA2A-E4D68EC8998A}" type="datetimeFigureOut">
              <a:rPr lang="en-US" smtClean="0"/>
              <a:t>2/21/22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B0512-D63C-E049-B2E7-CDCC305CF274}" type="slidenum">
              <a:rPr lang="en-US" smtClean="0"/>
              <a:t>‹#›</a:t>
            </a:fld>
            <a:endParaRPr lang="en-US" dirty="0"/>
          </a:p>
        </p:txBody>
      </p:sp>
    </p:spTree>
    <p:extLst>
      <p:ext uri="{BB962C8B-B14F-4D97-AF65-F5344CB8AC3E}">
        <p14:creationId xmlns:p14="http://schemas.microsoft.com/office/powerpoint/2010/main" val="7077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pmc/articles/PMC7590536/#CR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E-devices have rapidly evolved since entering the international market in 2013, with vape pens, box mods, and pod-based devices being the most commonly used vaping devices in 2020 [</a:t>
            </a:r>
            <a:r>
              <a:rPr lang="en-US" dirty="0">
                <a:hlinkClick r:id="rId3"/>
              </a:rPr>
              <a:t>3</a:t>
            </a:r>
            <a:r>
              <a:rPr lang="en-US" dirty="0"/>
              <a:t>].</a:t>
            </a:r>
          </a:p>
          <a:p>
            <a:endParaRPr lang="en-US" dirty="0"/>
          </a:p>
        </p:txBody>
      </p:sp>
      <p:sp>
        <p:nvSpPr>
          <p:cNvPr id="4" name="Slide Number Placeholder 3"/>
          <p:cNvSpPr>
            <a:spLocks noGrp="1"/>
          </p:cNvSpPr>
          <p:nvPr>
            <p:ph type="sldNum" sz="quarter" idx="5"/>
          </p:nvPr>
        </p:nvSpPr>
        <p:spPr/>
        <p:txBody>
          <a:bodyPr/>
          <a:lstStyle/>
          <a:p>
            <a:fld id="{730B0512-D63C-E049-B2E7-CDCC305CF274}" type="slidenum">
              <a:rPr lang="en-US" smtClean="0"/>
              <a:t>4</a:t>
            </a:fld>
            <a:endParaRPr lang="en-US" dirty="0"/>
          </a:p>
        </p:txBody>
      </p:sp>
    </p:spTree>
    <p:extLst>
      <p:ext uri="{BB962C8B-B14F-4D97-AF65-F5344CB8AC3E}">
        <p14:creationId xmlns:p14="http://schemas.microsoft.com/office/powerpoint/2010/main" val="104988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823913" y="1006475"/>
            <a:ext cx="6124575" cy="3446463"/>
          </a:xfrm>
          <a:prstGeom prst="rect">
            <a:avLst/>
          </a:prstGeom>
        </p:spPr>
      </p:sp>
      <p:sp>
        <p:nvSpPr>
          <p:cNvPr id="48" name="PlaceHolder 2"/>
          <p:cNvSpPr>
            <a:spLocks noGrp="1"/>
          </p:cNvSpPr>
          <p:nvPr>
            <p:ph type="body"/>
          </p:nvPr>
        </p:nvSpPr>
        <p:spPr>
          <a:xfrm>
            <a:off x="1185120" y="4787640"/>
            <a:ext cx="5407560" cy="4816800"/>
          </a:xfrm>
          <a:prstGeom prst="rect">
            <a:avLst/>
          </a:prstGeom>
        </p:spPr>
        <p:txBody>
          <a:bodyPr lIns="0" tIns="0" rIns="0" bIns="0">
            <a:spAutoFit/>
          </a:bodyPr>
          <a:lstStyle/>
          <a:p>
            <a:r>
              <a:rPr lang="en-US" sz="2000" b="0" strike="noStrike" spc="-1" dirty="0">
                <a:latin typeface="Arial"/>
              </a:rPr>
              <a:t>  </a:t>
            </a:r>
          </a:p>
          <a:p>
            <a:r>
              <a:rPr lang="en-US" sz="2000" b="0" strike="noStrike" spc="-1" dirty="0">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p>
          <a:p>
            <a:endParaRPr lang="en-US" sz="2000" b="0" strike="noStrike" spc="-1" dirty="0">
              <a:latin typeface="Arial"/>
            </a:endParaRPr>
          </a:p>
          <a:p>
            <a:r>
              <a:rPr lang="en-US" sz="2000" b="0" strike="noStrike" spc="-1" dirty="0">
                <a:latin typeface="Arial"/>
              </a:rPr>
              <a:t>Ejection Fraction (EF)</a:t>
            </a:r>
          </a:p>
          <a:p>
            <a:r>
              <a:rPr lang="en-US" sz="2000" b="0" strike="noStrike" spc="-1" dirty="0">
                <a:latin typeface="Arial"/>
              </a:rPr>
              <a:t>Left ventricle (LV)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F6805-D8CE-45F6-B807-E92659FC0534}" type="slidenum">
              <a:rPr lang="en-US" smtClean="0"/>
              <a:t>28</a:t>
            </a:fld>
            <a:endParaRPr lang="en-US" dirty="0"/>
          </a:p>
        </p:txBody>
      </p:sp>
    </p:spTree>
    <p:extLst>
      <p:ext uri="{BB962C8B-B14F-4D97-AF65-F5344CB8AC3E}">
        <p14:creationId xmlns:p14="http://schemas.microsoft.com/office/powerpoint/2010/main" val="343068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0648E93D-ADBB-6F4A-99F4-3699FAB41F76}" type="slidenum">
              <a:rPr lang="en-US" smtClean="0"/>
              <a:t>29</a:t>
            </a:fld>
            <a:endParaRPr lang="en-US" dirty="0"/>
          </a:p>
        </p:txBody>
      </p:sp>
    </p:spTree>
    <p:extLst>
      <p:ext uri="{BB962C8B-B14F-4D97-AF65-F5344CB8AC3E}">
        <p14:creationId xmlns:p14="http://schemas.microsoft.com/office/powerpoint/2010/main" val="524095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we get here? </a:t>
            </a:r>
          </a:p>
        </p:txBody>
      </p:sp>
      <p:sp>
        <p:nvSpPr>
          <p:cNvPr id="4" name="Slide Number Placeholder 3"/>
          <p:cNvSpPr>
            <a:spLocks noGrp="1"/>
          </p:cNvSpPr>
          <p:nvPr>
            <p:ph type="sldNum" sz="quarter" idx="5"/>
          </p:nvPr>
        </p:nvSpPr>
        <p:spPr/>
        <p:txBody>
          <a:bodyPr/>
          <a:lstStyle/>
          <a:p>
            <a:fld id="{0648E93D-ADBB-6F4A-99F4-3699FAB41F76}" type="slidenum">
              <a:rPr lang="en-US" smtClean="0"/>
              <a:t>30</a:t>
            </a:fld>
            <a:endParaRPr lang="en-US" dirty="0"/>
          </a:p>
        </p:txBody>
      </p:sp>
    </p:spTree>
    <p:extLst>
      <p:ext uri="{BB962C8B-B14F-4D97-AF65-F5344CB8AC3E}">
        <p14:creationId xmlns:p14="http://schemas.microsoft.com/office/powerpoint/2010/main" val="150775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7AEF-094F-7745-98E3-32B33F209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53861A-FF69-B746-B473-2768CA1BA2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01FFA4-E2BA-9441-9D8B-050E4D9C138E}"/>
              </a:ext>
            </a:extLst>
          </p:cNvPr>
          <p:cNvSpPr>
            <a:spLocks noGrp="1"/>
          </p:cNvSpPr>
          <p:nvPr>
            <p:ph type="dt" sz="half" idx="10"/>
          </p:nvPr>
        </p:nvSpPr>
        <p:spPr/>
        <p:txBody>
          <a:bodyPr/>
          <a:lstStyle/>
          <a:p>
            <a:fld id="{38DFDC3D-E55C-BA44-907F-FEF52EFC881E}" type="datetimeFigureOut">
              <a:rPr lang="en-US" smtClean="0"/>
              <a:t>2/21/22</a:t>
            </a:fld>
            <a:endParaRPr lang="en-US" dirty="0"/>
          </a:p>
        </p:txBody>
      </p:sp>
      <p:sp>
        <p:nvSpPr>
          <p:cNvPr id="5" name="Footer Placeholder 4">
            <a:extLst>
              <a:ext uri="{FF2B5EF4-FFF2-40B4-BE49-F238E27FC236}">
                <a16:creationId xmlns:a16="http://schemas.microsoft.com/office/drawing/2014/main" id="{96237A22-8BD0-594F-9FB4-5C0C6A154D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628BC4-7F40-6742-A32D-F4F8FE4ACC54}"/>
              </a:ext>
            </a:extLst>
          </p:cNvPr>
          <p:cNvSpPr>
            <a:spLocks noGrp="1"/>
          </p:cNvSpPr>
          <p:nvPr>
            <p:ph type="sldNum" sz="quarter" idx="12"/>
          </p:nvPr>
        </p:nvSpPr>
        <p:spPr/>
        <p:txBody>
          <a:bodyPr/>
          <a:lstStyle/>
          <a:p>
            <a:fld id="{3B969530-62E6-6E42-947C-53A5D897E9DD}" type="slidenum">
              <a:rPr lang="en-US" smtClean="0"/>
              <a:t>‹#›</a:t>
            </a:fld>
            <a:endParaRPr lang="en-US" dirty="0"/>
          </a:p>
        </p:txBody>
      </p:sp>
    </p:spTree>
    <p:extLst>
      <p:ext uri="{BB962C8B-B14F-4D97-AF65-F5344CB8AC3E}">
        <p14:creationId xmlns:p14="http://schemas.microsoft.com/office/powerpoint/2010/main" val="292884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CDA3-553C-4E48-80A1-98024D6444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B348DE-C1DB-244E-8ED1-F3BE25F66D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994B4-DC39-AB4C-91C3-A9657ED718E6}"/>
              </a:ext>
            </a:extLst>
          </p:cNvPr>
          <p:cNvSpPr>
            <a:spLocks noGrp="1"/>
          </p:cNvSpPr>
          <p:nvPr>
            <p:ph type="dt" sz="half" idx="10"/>
          </p:nvPr>
        </p:nvSpPr>
        <p:spPr/>
        <p:txBody>
          <a:bodyPr/>
          <a:lstStyle/>
          <a:p>
            <a:fld id="{38DFDC3D-E55C-BA44-907F-FEF52EFC881E}" type="datetimeFigureOut">
              <a:rPr lang="en-US" smtClean="0"/>
              <a:t>2/21/22</a:t>
            </a:fld>
            <a:endParaRPr lang="en-US" dirty="0"/>
          </a:p>
        </p:txBody>
      </p:sp>
      <p:sp>
        <p:nvSpPr>
          <p:cNvPr id="5" name="Footer Placeholder 4">
            <a:extLst>
              <a:ext uri="{FF2B5EF4-FFF2-40B4-BE49-F238E27FC236}">
                <a16:creationId xmlns:a16="http://schemas.microsoft.com/office/drawing/2014/main" id="{BEC4EAE9-E527-D645-97EF-7CAF1E5AB1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F9A176-A29F-8649-8C40-92D36462A5D0}"/>
              </a:ext>
            </a:extLst>
          </p:cNvPr>
          <p:cNvSpPr>
            <a:spLocks noGrp="1"/>
          </p:cNvSpPr>
          <p:nvPr>
            <p:ph type="sldNum" sz="quarter" idx="12"/>
          </p:nvPr>
        </p:nvSpPr>
        <p:spPr/>
        <p:txBody>
          <a:bodyPr/>
          <a:lstStyle/>
          <a:p>
            <a:fld id="{3B969530-62E6-6E42-947C-53A5D897E9DD}" type="slidenum">
              <a:rPr lang="en-US" smtClean="0"/>
              <a:t>‹#›</a:t>
            </a:fld>
            <a:endParaRPr lang="en-US" dirty="0"/>
          </a:p>
        </p:txBody>
      </p:sp>
    </p:spTree>
    <p:extLst>
      <p:ext uri="{BB962C8B-B14F-4D97-AF65-F5344CB8AC3E}">
        <p14:creationId xmlns:p14="http://schemas.microsoft.com/office/powerpoint/2010/main" val="63014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61206E-2E9B-DE4D-979F-FE26ABA8BC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87055-7A47-9845-971D-5D767EB13C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09A84-827B-AB4E-B1D4-274200D69B3C}"/>
              </a:ext>
            </a:extLst>
          </p:cNvPr>
          <p:cNvSpPr>
            <a:spLocks noGrp="1"/>
          </p:cNvSpPr>
          <p:nvPr>
            <p:ph type="dt" sz="half" idx="10"/>
          </p:nvPr>
        </p:nvSpPr>
        <p:spPr/>
        <p:txBody>
          <a:bodyPr/>
          <a:lstStyle/>
          <a:p>
            <a:fld id="{38DFDC3D-E55C-BA44-907F-FEF52EFC881E}" type="datetimeFigureOut">
              <a:rPr lang="en-US" smtClean="0"/>
              <a:t>2/21/22</a:t>
            </a:fld>
            <a:endParaRPr lang="en-US" dirty="0"/>
          </a:p>
        </p:txBody>
      </p:sp>
      <p:sp>
        <p:nvSpPr>
          <p:cNvPr id="5" name="Footer Placeholder 4">
            <a:extLst>
              <a:ext uri="{FF2B5EF4-FFF2-40B4-BE49-F238E27FC236}">
                <a16:creationId xmlns:a16="http://schemas.microsoft.com/office/drawing/2014/main" id="{ED32C965-A4E1-1347-9FEC-38EAF3C6D6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EEF77B-873F-124A-801B-BCB486A35732}"/>
              </a:ext>
            </a:extLst>
          </p:cNvPr>
          <p:cNvSpPr>
            <a:spLocks noGrp="1"/>
          </p:cNvSpPr>
          <p:nvPr>
            <p:ph type="sldNum" sz="quarter" idx="12"/>
          </p:nvPr>
        </p:nvSpPr>
        <p:spPr/>
        <p:txBody>
          <a:bodyPr/>
          <a:lstStyle/>
          <a:p>
            <a:fld id="{3B969530-62E6-6E42-947C-53A5D897E9DD}" type="slidenum">
              <a:rPr lang="en-US" smtClean="0"/>
              <a:t>‹#›</a:t>
            </a:fld>
            <a:endParaRPr lang="en-US" dirty="0"/>
          </a:p>
        </p:txBody>
      </p:sp>
    </p:spTree>
    <p:extLst>
      <p:ext uri="{BB962C8B-B14F-4D97-AF65-F5344CB8AC3E}">
        <p14:creationId xmlns:p14="http://schemas.microsoft.com/office/powerpoint/2010/main" val="4022534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541301"/>
            <a:ext cx="10972320" cy="609398"/>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609600" y="3371561"/>
            <a:ext cx="10972320" cy="443198"/>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302191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A5108-50A9-CE4A-BF5C-B18DA49B7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B16E32-313D-F247-9C05-67789E1F49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8447F-C77C-0C41-A5DC-234C7FF31199}"/>
              </a:ext>
            </a:extLst>
          </p:cNvPr>
          <p:cNvSpPr>
            <a:spLocks noGrp="1"/>
          </p:cNvSpPr>
          <p:nvPr>
            <p:ph type="dt" sz="half" idx="10"/>
          </p:nvPr>
        </p:nvSpPr>
        <p:spPr/>
        <p:txBody>
          <a:bodyPr/>
          <a:lstStyle/>
          <a:p>
            <a:fld id="{38DFDC3D-E55C-BA44-907F-FEF52EFC881E}" type="datetimeFigureOut">
              <a:rPr lang="en-US" smtClean="0"/>
              <a:t>2/21/22</a:t>
            </a:fld>
            <a:endParaRPr lang="en-US" dirty="0"/>
          </a:p>
        </p:txBody>
      </p:sp>
      <p:sp>
        <p:nvSpPr>
          <p:cNvPr id="5" name="Footer Placeholder 4">
            <a:extLst>
              <a:ext uri="{FF2B5EF4-FFF2-40B4-BE49-F238E27FC236}">
                <a16:creationId xmlns:a16="http://schemas.microsoft.com/office/drawing/2014/main" id="{502D178C-7BEC-B94E-8F6A-CABC6F72E4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654625-74FD-7448-BF47-AC5E28EFCBD2}"/>
              </a:ext>
            </a:extLst>
          </p:cNvPr>
          <p:cNvSpPr>
            <a:spLocks noGrp="1"/>
          </p:cNvSpPr>
          <p:nvPr>
            <p:ph type="sldNum" sz="quarter" idx="12"/>
          </p:nvPr>
        </p:nvSpPr>
        <p:spPr/>
        <p:txBody>
          <a:bodyPr/>
          <a:lstStyle/>
          <a:p>
            <a:fld id="{3B969530-62E6-6E42-947C-53A5D897E9DD}" type="slidenum">
              <a:rPr lang="en-US" smtClean="0"/>
              <a:t>‹#›</a:t>
            </a:fld>
            <a:endParaRPr lang="en-US" dirty="0"/>
          </a:p>
        </p:txBody>
      </p:sp>
    </p:spTree>
    <p:extLst>
      <p:ext uri="{BB962C8B-B14F-4D97-AF65-F5344CB8AC3E}">
        <p14:creationId xmlns:p14="http://schemas.microsoft.com/office/powerpoint/2010/main" val="408780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6349-AD61-2C4D-9B6A-929319EE3E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159DB4-A1A7-8E4F-A917-179B90EC2B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C6BED-24A2-3E46-8090-6AED80062A68}"/>
              </a:ext>
            </a:extLst>
          </p:cNvPr>
          <p:cNvSpPr>
            <a:spLocks noGrp="1"/>
          </p:cNvSpPr>
          <p:nvPr>
            <p:ph type="dt" sz="half" idx="10"/>
          </p:nvPr>
        </p:nvSpPr>
        <p:spPr/>
        <p:txBody>
          <a:bodyPr/>
          <a:lstStyle/>
          <a:p>
            <a:fld id="{38DFDC3D-E55C-BA44-907F-FEF52EFC881E}" type="datetimeFigureOut">
              <a:rPr lang="en-US" smtClean="0"/>
              <a:t>2/21/22</a:t>
            </a:fld>
            <a:endParaRPr lang="en-US" dirty="0"/>
          </a:p>
        </p:txBody>
      </p:sp>
      <p:sp>
        <p:nvSpPr>
          <p:cNvPr id="5" name="Footer Placeholder 4">
            <a:extLst>
              <a:ext uri="{FF2B5EF4-FFF2-40B4-BE49-F238E27FC236}">
                <a16:creationId xmlns:a16="http://schemas.microsoft.com/office/drawing/2014/main" id="{260296B1-B61D-F04B-BE9F-46146C458D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EDE72D-0D03-F641-AAF4-D5AE0873416D}"/>
              </a:ext>
            </a:extLst>
          </p:cNvPr>
          <p:cNvSpPr>
            <a:spLocks noGrp="1"/>
          </p:cNvSpPr>
          <p:nvPr>
            <p:ph type="sldNum" sz="quarter" idx="12"/>
          </p:nvPr>
        </p:nvSpPr>
        <p:spPr/>
        <p:txBody>
          <a:bodyPr/>
          <a:lstStyle/>
          <a:p>
            <a:fld id="{3B969530-62E6-6E42-947C-53A5D897E9DD}" type="slidenum">
              <a:rPr lang="en-US" smtClean="0"/>
              <a:t>‹#›</a:t>
            </a:fld>
            <a:endParaRPr lang="en-US" dirty="0"/>
          </a:p>
        </p:txBody>
      </p:sp>
    </p:spTree>
    <p:extLst>
      <p:ext uri="{BB962C8B-B14F-4D97-AF65-F5344CB8AC3E}">
        <p14:creationId xmlns:p14="http://schemas.microsoft.com/office/powerpoint/2010/main" val="42633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FACC-7BD5-C141-8A5E-3F1998D40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B41B7B-AB78-5646-BAEE-E1AB8C977E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CA5653-CCA5-674F-AAE2-6A2B6AC203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1B309A-0432-114F-B741-6CD6BF8D1E14}"/>
              </a:ext>
            </a:extLst>
          </p:cNvPr>
          <p:cNvSpPr>
            <a:spLocks noGrp="1"/>
          </p:cNvSpPr>
          <p:nvPr>
            <p:ph type="dt" sz="half" idx="10"/>
          </p:nvPr>
        </p:nvSpPr>
        <p:spPr/>
        <p:txBody>
          <a:bodyPr/>
          <a:lstStyle/>
          <a:p>
            <a:fld id="{38DFDC3D-E55C-BA44-907F-FEF52EFC881E}" type="datetimeFigureOut">
              <a:rPr lang="en-US" smtClean="0"/>
              <a:t>2/21/22</a:t>
            </a:fld>
            <a:endParaRPr lang="en-US" dirty="0"/>
          </a:p>
        </p:txBody>
      </p:sp>
      <p:sp>
        <p:nvSpPr>
          <p:cNvPr id="6" name="Footer Placeholder 5">
            <a:extLst>
              <a:ext uri="{FF2B5EF4-FFF2-40B4-BE49-F238E27FC236}">
                <a16:creationId xmlns:a16="http://schemas.microsoft.com/office/drawing/2014/main" id="{A5B27443-F53E-6348-91BD-5E78E8085C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4BEE32-5C16-6148-AEDF-6C32CC7180AF}"/>
              </a:ext>
            </a:extLst>
          </p:cNvPr>
          <p:cNvSpPr>
            <a:spLocks noGrp="1"/>
          </p:cNvSpPr>
          <p:nvPr>
            <p:ph type="sldNum" sz="quarter" idx="12"/>
          </p:nvPr>
        </p:nvSpPr>
        <p:spPr/>
        <p:txBody>
          <a:bodyPr/>
          <a:lstStyle/>
          <a:p>
            <a:fld id="{3B969530-62E6-6E42-947C-53A5D897E9DD}" type="slidenum">
              <a:rPr lang="en-US" smtClean="0"/>
              <a:t>‹#›</a:t>
            </a:fld>
            <a:endParaRPr lang="en-US" dirty="0"/>
          </a:p>
        </p:txBody>
      </p:sp>
    </p:spTree>
    <p:extLst>
      <p:ext uri="{BB962C8B-B14F-4D97-AF65-F5344CB8AC3E}">
        <p14:creationId xmlns:p14="http://schemas.microsoft.com/office/powerpoint/2010/main" val="176160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0434-DF0D-3A47-9181-157FD905CE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C03CFD-40C3-464B-95B8-02DF87D2C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0C7F77-208B-BC43-83AE-1C41962985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F92-E49C-874E-96A3-116BEED763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54874A-4F29-6B43-972E-7700D7B1BC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AD24F-8C42-674A-A81A-6955CFFF3F17}"/>
              </a:ext>
            </a:extLst>
          </p:cNvPr>
          <p:cNvSpPr>
            <a:spLocks noGrp="1"/>
          </p:cNvSpPr>
          <p:nvPr>
            <p:ph type="dt" sz="half" idx="10"/>
          </p:nvPr>
        </p:nvSpPr>
        <p:spPr/>
        <p:txBody>
          <a:bodyPr/>
          <a:lstStyle/>
          <a:p>
            <a:fld id="{38DFDC3D-E55C-BA44-907F-FEF52EFC881E}" type="datetimeFigureOut">
              <a:rPr lang="en-US" smtClean="0"/>
              <a:t>2/21/22</a:t>
            </a:fld>
            <a:endParaRPr lang="en-US" dirty="0"/>
          </a:p>
        </p:txBody>
      </p:sp>
      <p:sp>
        <p:nvSpPr>
          <p:cNvPr id="8" name="Footer Placeholder 7">
            <a:extLst>
              <a:ext uri="{FF2B5EF4-FFF2-40B4-BE49-F238E27FC236}">
                <a16:creationId xmlns:a16="http://schemas.microsoft.com/office/drawing/2014/main" id="{38516D20-B647-2141-A1FA-AEA9F9E0639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DF6A03A-05D7-7242-A00F-4586556C85B6}"/>
              </a:ext>
            </a:extLst>
          </p:cNvPr>
          <p:cNvSpPr>
            <a:spLocks noGrp="1"/>
          </p:cNvSpPr>
          <p:nvPr>
            <p:ph type="sldNum" sz="quarter" idx="12"/>
          </p:nvPr>
        </p:nvSpPr>
        <p:spPr/>
        <p:txBody>
          <a:bodyPr/>
          <a:lstStyle/>
          <a:p>
            <a:fld id="{3B969530-62E6-6E42-947C-53A5D897E9DD}" type="slidenum">
              <a:rPr lang="en-US" smtClean="0"/>
              <a:t>‹#›</a:t>
            </a:fld>
            <a:endParaRPr lang="en-US" dirty="0"/>
          </a:p>
        </p:txBody>
      </p:sp>
    </p:spTree>
    <p:extLst>
      <p:ext uri="{BB962C8B-B14F-4D97-AF65-F5344CB8AC3E}">
        <p14:creationId xmlns:p14="http://schemas.microsoft.com/office/powerpoint/2010/main" val="61631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4C4C-DD95-AB45-9214-D2D36D1BEE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9ABC92-E8E7-3448-B93F-2ACC5E2B4027}"/>
              </a:ext>
            </a:extLst>
          </p:cNvPr>
          <p:cNvSpPr>
            <a:spLocks noGrp="1"/>
          </p:cNvSpPr>
          <p:nvPr>
            <p:ph type="dt" sz="half" idx="10"/>
          </p:nvPr>
        </p:nvSpPr>
        <p:spPr/>
        <p:txBody>
          <a:bodyPr/>
          <a:lstStyle/>
          <a:p>
            <a:fld id="{38DFDC3D-E55C-BA44-907F-FEF52EFC881E}" type="datetimeFigureOut">
              <a:rPr lang="en-US" smtClean="0"/>
              <a:t>2/21/22</a:t>
            </a:fld>
            <a:endParaRPr lang="en-US" dirty="0"/>
          </a:p>
        </p:txBody>
      </p:sp>
      <p:sp>
        <p:nvSpPr>
          <p:cNvPr id="4" name="Footer Placeholder 3">
            <a:extLst>
              <a:ext uri="{FF2B5EF4-FFF2-40B4-BE49-F238E27FC236}">
                <a16:creationId xmlns:a16="http://schemas.microsoft.com/office/drawing/2014/main" id="{F93B66F2-340F-3F42-86F8-E31D04B04E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A5F5B4A-C66B-9B43-8331-75473E921ABC}"/>
              </a:ext>
            </a:extLst>
          </p:cNvPr>
          <p:cNvSpPr>
            <a:spLocks noGrp="1"/>
          </p:cNvSpPr>
          <p:nvPr>
            <p:ph type="sldNum" sz="quarter" idx="12"/>
          </p:nvPr>
        </p:nvSpPr>
        <p:spPr/>
        <p:txBody>
          <a:bodyPr/>
          <a:lstStyle/>
          <a:p>
            <a:fld id="{3B969530-62E6-6E42-947C-53A5D897E9DD}" type="slidenum">
              <a:rPr lang="en-US" smtClean="0"/>
              <a:t>‹#›</a:t>
            </a:fld>
            <a:endParaRPr lang="en-US" dirty="0"/>
          </a:p>
        </p:txBody>
      </p:sp>
    </p:spTree>
    <p:extLst>
      <p:ext uri="{BB962C8B-B14F-4D97-AF65-F5344CB8AC3E}">
        <p14:creationId xmlns:p14="http://schemas.microsoft.com/office/powerpoint/2010/main" val="49823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8474A8-A289-8040-8C48-52A6E4EDE730}"/>
              </a:ext>
            </a:extLst>
          </p:cNvPr>
          <p:cNvSpPr>
            <a:spLocks noGrp="1"/>
          </p:cNvSpPr>
          <p:nvPr>
            <p:ph type="dt" sz="half" idx="10"/>
          </p:nvPr>
        </p:nvSpPr>
        <p:spPr/>
        <p:txBody>
          <a:bodyPr/>
          <a:lstStyle/>
          <a:p>
            <a:fld id="{38DFDC3D-E55C-BA44-907F-FEF52EFC881E}" type="datetimeFigureOut">
              <a:rPr lang="en-US" smtClean="0"/>
              <a:t>2/21/22</a:t>
            </a:fld>
            <a:endParaRPr lang="en-US" dirty="0"/>
          </a:p>
        </p:txBody>
      </p:sp>
      <p:sp>
        <p:nvSpPr>
          <p:cNvPr id="3" name="Footer Placeholder 2">
            <a:extLst>
              <a:ext uri="{FF2B5EF4-FFF2-40B4-BE49-F238E27FC236}">
                <a16:creationId xmlns:a16="http://schemas.microsoft.com/office/drawing/2014/main" id="{8EA13A85-D169-5845-A9FD-E36251218FA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D24F43C-62F2-8E44-B372-0A75F98A6949}"/>
              </a:ext>
            </a:extLst>
          </p:cNvPr>
          <p:cNvSpPr>
            <a:spLocks noGrp="1"/>
          </p:cNvSpPr>
          <p:nvPr>
            <p:ph type="sldNum" sz="quarter" idx="12"/>
          </p:nvPr>
        </p:nvSpPr>
        <p:spPr/>
        <p:txBody>
          <a:bodyPr/>
          <a:lstStyle/>
          <a:p>
            <a:fld id="{3B969530-62E6-6E42-947C-53A5D897E9DD}" type="slidenum">
              <a:rPr lang="en-US" smtClean="0"/>
              <a:t>‹#›</a:t>
            </a:fld>
            <a:endParaRPr lang="en-US" dirty="0"/>
          </a:p>
        </p:txBody>
      </p:sp>
    </p:spTree>
    <p:extLst>
      <p:ext uri="{BB962C8B-B14F-4D97-AF65-F5344CB8AC3E}">
        <p14:creationId xmlns:p14="http://schemas.microsoft.com/office/powerpoint/2010/main" val="86705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99F8-7271-C040-AC8B-75EE6AD4E5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01CD98-BE6A-D344-A1C2-AC30834A2F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87E4B9-6CBD-C740-945A-21B71529F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D6E054-9893-C742-AEAC-3D55DCABF6DA}"/>
              </a:ext>
            </a:extLst>
          </p:cNvPr>
          <p:cNvSpPr>
            <a:spLocks noGrp="1"/>
          </p:cNvSpPr>
          <p:nvPr>
            <p:ph type="dt" sz="half" idx="10"/>
          </p:nvPr>
        </p:nvSpPr>
        <p:spPr/>
        <p:txBody>
          <a:bodyPr/>
          <a:lstStyle/>
          <a:p>
            <a:fld id="{38DFDC3D-E55C-BA44-907F-FEF52EFC881E}" type="datetimeFigureOut">
              <a:rPr lang="en-US" smtClean="0"/>
              <a:t>2/21/22</a:t>
            </a:fld>
            <a:endParaRPr lang="en-US" dirty="0"/>
          </a:p>
        </p:txBody>
      </p:sp>
      <p:sp>
        <p:nvSpPr>
          <p:cNvPr id="6" name="Footer Placeholder 5">
            <a:extLst>
              <a:ext uri="{FF2B5EF4-FFF2-40B4-BE49-F238E27FC236}">
                <a16:creationId xmlns:a16="http://schemas.microsoft.com/office/drawing/2014/main" id="{C50C0807-ED45-7C4B-B353-C4383362C1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E3875E-1A96-0E48-A451-523B9193CE58}"/>
              </a:ext>
            </a:extLst>
          </p:cNvPr>
          <p:cNvSpPr>
            <a:spLocks noGrp="1"/>
          </p:cNvSpPr>
          <p:nvPr>
            <p:ph type="sldNum" sz="quarter" idx="12"/>
          </p:nvPr>
        </p:nvSpPr>
        <p:spPr/>
        <p:txBody>
          <a:bodyPr/>
          <a:lstStyle/>
          <a:p>
            <a:fld id="{3B969530-62E6-6E42-947C-53A5D897E9DD}" type="slidenum">
              <a:rPr lang="en-US" smtClean="0"/>
              <a:t>‹#›</a:t>
            </a:fld>
            <a:endParaRPr lang="en-US" dirty="0"/>
          </a:p>
        </p:txBody>
      </p:sp>
    </p:spTree>
    <p:extLst>
      <p:ext uri="{BB962C8B-B14F-4D97-AF65-F5344CB8AC3E}">
        <p14:creationId xmlns:p14="http://schemas.microsoft.com/office/powerpoint/2010/main" val="310685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64CF-3C6B-0246-AE2D-E75614A2A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A24196-6D9A-3D4F-A608-17F4D44A5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A1B10C5-AFE4-864C-A74A-908C0DEFC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44F9E-D221-8B44-8DBF-5BC01D1292DD}"/>
              </a:ext>
            </a:extLst>
          </p:cNvPr>
          <p:cNvSpPr>
            <a:spLocks noGrp="1"/>
          </p:cNvSpPr>
          <p:nvPr>
            <p:ph type="dt" sz="half" idx="10"/>
          </p:nvPr>
        </p:nvSpPr>
        <p:spPr/>
        <p:txBody>
          <a:bodyPr/>
          <a:lstStyle/>
          <a:p>
            <a:fld id="{38DFDC3D-E55C-BA44-907F-FEF52EFC881E}" type="datetimeFigureOut">
              <a:rPr lang="en-US" smtClean="0"/>
              <a:t>2/21/22</a:t>
            </a:fld>
            <a:endParaRPr lang="en-US" dirty="0"/>
          </a:p>
        </p:txBody>
      </p:sp>
      <p:sp>
        <p:nvSpPr>
          <p:cNvPr id="6" name="Footer Placeholder 5">
            <a:extLst>
              <a:ext uri="{FF2B5EF4-FFF2-40B4-BE49-F238E27FC236}">
                <a16:creationId xmlns:a16="http://schemas.microsoft.com/office/drawing/2014/main" id="{BD62BA41-5736-0E41-B104-525F8D3198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B7A0FB-9CBB-FE42-B77F-26720B1CA9FE}"/>
              </a:ext>
            </a:extLst>
          </p:cNvPr>
          <p:cNvSpPr>
            <a:spLocks noGrp="1"/>
          </p:cNvSpPr>
          <p:nvPr>
            <p:ph type="sldNum" sz="quarter" idx="12"/>
          </p:nvPr>
        </p:nvSpPr>
        <p:spPr/>
        <p:txBody>
          <a:bodyPr/>
          <a:lstStyle/>
          <a:p>
            <a:fld id="{3B969530-62E6-6E42-947C-53A5D897E9DD}" type="slidenum">
              <a:rPr lang="en-US" smtClean="0"/>
              <a:t>‹#›</a:t>
            </a:fld>
            <a:endParaRPr lang="en-US" dirty="0"/>
          </a:p>
        </p:txBody>
      </p:sp>
    </p:spTree>
    <p:extLst>
      <p:ext uri="{BB962C8B-B14F-4D97-AF65-F5344CB8AC3E}">
        <p14:creationId xmlns:p14="http://schemas.microsoft.com/office/powerpoint/2010/main" val="382530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C61E4-985D-3941-B996-DC4995392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E47E6D-A8B7-9546-B79F-31DC393D8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AABC9-8E7A-9B4D-8E65-4AB70FEED9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FDC3D-E55C-BA44-907F-FEF52EFC881E}" type="datetimeFigureOut">
              <a:rPr lang="en-US" smtClean="0"/>
              <a:t>2/21/22</a:t>
            </a:fld>
            <a:endParaRPr lang="en-US" dirty="0"/>
          </a:p>
        </p:txBody>
      </p:sp>
      <p:sp>
        <p:nvSpPr>
          <p:cNvPr id="5" name="Footer Placeholder 4">
            <a:extLst>
              <a:ext uri="{FF2B5EF4-FFF2-40B4-BE49-F238E27FC236}">
                <a16:creationId xmlns:a16="http://schemas.microsoft.com/office/drawing/2014/main" id="{17EA5A69-655D-BC4F-8512-BDF3A6C06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7974C3-07BB-CE4C-994D-31FFA3CCC0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69530-62E6-6E42-947C-53A5D897E9DD}" type="slidenum">
              <a:rPr lang="en-US" smtClean="0"/>
              <a:t>‹#›</a:t>
            </a:fld>
            <a:endParaRPr lang="en-US" dirty="0"/>
          </a:p>
        </p:txBody>
      </p:sp>
    </p:spTree>
    <p:extLst>
      <p:ext uri="{BB962C8B-B14F-4D97-AF65-F5344CB8AC3E}">
        <p14:creationId xmlns:p14="http://schemas.microsoft.com/office/powerpoint/2010/main" val="2525184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cbi.nlm.nih.gov/pmc/articles/PMC7049940/#B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fda.gov/tobacco-products/rules-regulations-and-guidance/section-910-federal-food-drug-and-cosmetic-act-application-review-certain-tobacco-products" TargetMode="External"/><Relationship Id="rId2" Type="http://schemas.openxmlformats.org/officeDocument/2006/relationships/hyperlink" Target="https://www.fda.gov/node/370828#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fda.gov/tobacco-products/market-and-distribute-tobacco-product/tobacco-products-marketing-orders" TargetMode="External"/><Relationship Id="rId2" Type="http://schemas.openxmlformats.org/officeDocument/2006/relationships/hyperlink" Target="https://www.fda.gov/tobacco-products/manufacturing/submit-tobacco-product-applications-deemed-tobacco-products" TargetMode="External"/><Relationship Id="rId1" Type="http://schemas.openxmlformats.org/officeDocument/2006/relationships/slideLayout" Target="../slideLayouts/slideLayout2.xml"/><Relationship Id="rId4" Type="http://schemas.openxmlformats.org/officeDocument/2006/relationships/hyperlink" Target="https://www.fda.gov/media/152504/downloa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da.gov/media/153255/download" TargetMode="External"/><Relationship Id="rId2" Type="http://schemas.openxmlformats.org/officeDocument/2006/relationships/hyperlink" Target="https://www.fda.gov/media/153254/download" TargetMode="External"/><Relationship Id="rId1" Type="http://schemas.openxmlformats.org/officeDocument/2006/relationships/slideLayout" Target="../slideLayouts/slideLayout2.xml"/><Relationship Id="rId5" Type="http://schemas.openxmlformats.org/officeDocument/2006/relationships/hyperlink" Target="https://www.fda.gov/media/153017/download" TargetMode="External"/><Relationship Id="rId4" Type="http://schemas.openxmlformats.org/officeDocument/2006/relationships/hyperlink" Target="https://www.fda.gov/media/153010/downloa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tiff"/><Relationship Id="rId4" Type="http://schemas.openxmlformats.org/officeDocument/2006/relationships/image" Target="../media/image9.tiff"/></Relationships>
</file>

<file path=ppt/slides/_rels/slide2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hyperlink" Target="http://dx.doi.org/10.15585/mmwr.mm7039a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BFDA116-8345-7E46-88B3-CC1540A6C819}"/>
              </a:ext>
            </a:extLst>
          </p:cNvPr>
          <p:cNvSpPr>
            <a:spLocks noGrp="1"/>
          </p:cNvSpPr>
          <p:nvPr>
            <p:ph type="ctrTitle"/>
          </p:nvPr>
        </p:nvSpPr>
        <p:spPr>
          <a:xfrm>
            <a:off x="1314824" y="735106"/>
            <a:ext cx="10053763" cy="2928470"/>
          </a:xfrm>
        </p:spPr>
        <p:txBody>
          <a:bodyPr vert="horz" lIns="91440" tIns="45720" rIns="91440" bIns="45720" rtlCol="0" anchor="b">
            <a:normAutofit/>
          </a:bodyPr>
          <a:lstStyle/>
          <a:p>
            <a:pPr algn="l"/>
            <a:r>
              <a:rPr lang="en-US" sz="4800" kern="1200" dirty="0">
                <a:solidFill>
                  <a:srgbClr val="FFFFFF"/>
                </a:solidFill>
                <a:latin typeface="+mj-lt"/>
                <a:ea typeface="+mj-ea"/>
                <a:cs typeface="+mj-cs"/>
              </a:rPr>
              <a:t>THE HEALTH EFFECTS OF ELECTRONIC CIGARETTES</a:t>
            </a:r>
          </a:p>
        </p:txBody>
      </p:sp>
      <p:sp>
        <p:nvSpPr>
          <p:cNvPr id="3" name="Subtitle 2">
            <a:extLst>
              <a:ext uri="{FF2B5EF4-FFF2-40B4-BE49-F238E27FC236}">
                <a16:creationId xmlns:a16="http://schemas.microsoft.com/office/drawing/2014/main" id="{A25EEB18-32A9-FB4D-98C5-6897436D3120}"/>
              </a:ext>
            </a:extLst>
          </p:cNvPr>
          <p:cNvSpPr>
            <a:spLocks noGrp="1"/>
          </p:cNvSpPr>
          <p:nvPr>
            <p:ph type="subTitle" idx="1"/>
          </p:nvPr>
        </p:nvSpPr>
        <p:spPr>
          <a:xfrm>
            <a:off x="1314824" y="5002981"/>
            <a:ext cx="10005951" cy="1458258"/>
          </a:xfrm>
        </p:spPr>
        <p:txBody>
          <a:bodyPr vert="horz" lIns="91440" tIns="45720" rIns="91440" bIns="45720" rtlCol="0" anchor="ctr">
            <a:noAutofit/>
          </a:bodyPr>
          <a:lstStyle/>
          <a:p>
            <a:pPr lvl="0" algn="l">
              <a:spcBef>
                <a:spcPts val="0"/>
              </a:spcBef>
              <a:buClr>
                <a:srgbClr val="007A7C"/>
              </a:buClr>
              <a:defRPr/>
            </a:pPr>
            <a:r>
              <a:rPr lang="en-US" dirty="0"/>
              <a:t>Pebbles Fagan, PhD, MPH</a:t>
            </a:r>
          </a:p>
          <a:p>
            <a:pPr lvl="0" algn="l">
              <a:spcBef>
                <a:spcPts val="0"/>
              </a:spcBef>
              <a:buClr>
                <a:srgbClr val="007A7C"/>
              </a:buClr>
              <a:defRPr/>
            </a:pPr>
            <a:r>
              <a:rPr lang="en-US" dirty="0"/>
              <a:t>Professor</a:t>
            </a:r>
          </a:p>
          <a:p>
            <a:pPr lvl="0" algn="l">
              <a:spcBef>
                <a:spcPts val="0"/>
              </a:spcBef>
              <a:buClr>
                <a:srgbClr val="007A7C"/>
              </a:buClr>
              <a:defRPr/>
            </a:pPr>
            <a:r>
              <a:rPr lang="en-US" dirty="0"/>
              <a:t>University of Arkansas for Medical Sciences</a:t>
            </a:r>
          </a:p>
          <a:p>
            <a:pPr algn="l">
              <a:spcBef>
                <a:spcPts val="0"/>
              </a:spcBef>
              <a:buClr>
                <a:srgbClr val="007A7C"/>
              </a:buClr>
              <a:defRPr/>
            </a:pPr>
            <a:r>
              <a:rPr lang="en-US" dirty="0"/>
              <a:t>23rd Arkansas Cancer Summit and 19th Clearing the Air in Communities of Color Conference, 2022</a:t>
            </a:r>
          </a:p>
          <a:p>
            <a:pPr algn="l"/>
            <a:r>
              <a:rPr lang="en-US" dirty="0"/>
              <a:t>March 8, 2022</a:t>
            </a:r>
          </a:p>
        </p:txBody>
      </p:sp>
    </p:spTree>
    <p:extLst>
      <p:ext uri="{BB962C8B-B14F-4D97-AF65-F5344CB8AC3E}">
        <p14:creationId xmlns:p14="http://schemas.microsoft.com/office/powerpoint/2010/main" val="402299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A4788-F561-384A-B8D6-31CC1AE4638A}"/>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Studies on Health Effects of E-Cigarettes</a:t>
            </a:r>
          </a:p>
        </p:txBody>
      </p:sp>
      <p:graphicFrame>
        <p:nvGraphicFramePr>
          <p:cNvPr id="4" name="Table 4">
            <a:extLst>
              <a:ext uri="{FF2B5EF4-FFF2-40B4-BE49-F238E27FC236}">
                <a16:creationId xmlns:a16="http://schemas.microsoft.com/office/drawing/2014/main" id="{E971C2C7-87A8-B647-A28C-C1857EB586EB}"/>
              </a:ext>
            </a:extLst>
          </p:cNvPr>
          <p:cNvGraphicFramePr>
            <a:graphicFrameLocks noGrp="1"/>
          </p:cNvGraphicFramePr>
          <p:nvPr>
            <p:ph idx="1"/>
            <p:extLst>
              <p:ext uri="{D42A27DB-BD31-4B8C-83A1-F6EECF244321}">
                <p14:modId xmlns:p14="http://schemas.microsoft.com/office/powerpoint/2010/main" val="1433981404"/>
              </p:ext>
            </p:extLst>
          </p:nvPr>
        </p:nvGraphicFramePr>
        <p:xfrm>
          <a:off x="3830816" y="151438"/>
          <a:ext cx="8372681" cy="6696424"/>
        </p:xfrm>
        <a:graphic>
          <a:graphicData uri="http://schemas.openxmlformats.org/drawingml/2006/table">
            <a:tbl>
              <a:tblPr firstRow="1" bandRow="1">
                <a:tableStyleId>{8EC20E35-A176-4012-BC5E-935CFFF8708E}</a:tableStyleId>
              </a:tblPr>
              <a:tblGrid>
                <a:gridCol w="1117228">
                  <a:extLst>
                    <a:ext uri="{9D8B030D-6E8A-4147-A177-3AD203B41FA5}">
                      <a16:colId xmlns:a16="http://schemas.microsoft.com/office/drawing/2014/main" val="3151504806"/>
                    </a:ext>
                  </a:extLst>
                </a:gridCol>
                <a:gridCol w="2978727">
                  <a:extLst>
                    <a:ext uri="{9D8B030D-6E8A-4147-A177-3AD203B41FA5}">
                      <a16:colId xmlns:a16="http://schemas.microsoft.com/office/drawing/2014/main" val="4176073881"/>
                    </a:ext>
                  </a:extLst>
                </a:gridCol>
                <a:gridCol w="528638">
                  <a:extLst>
                    <a:ext uri="{9D8B030D-6E8A-4147-A177-3AD203B41FA5}">
                      <a16:colId xmlns:a16="http://schemas.microsoft.com/office/drawing/2014/main" val="2906527178"/>
                    </a:ext>
                  </a:extLst>
                </a:gridCol>
                <a:gridCol w="3748088">
                  <a:extLst>
                    <a:ext uri="{9D8B030D-6E8A-4147-A177-3AD203B41FA5}">
                      <a16:colId xmlns:a16="http://schemas.microsoft.com/office/drawing/2014/main" val="475073286"/>
                    </a:ext>
                  </a:extLst>
                </a:gridCol>
              </a:tblGrid>
              <a:tr h="172139">
                <a:tc>
                  <a:txBody>
                    <a:bodyPr/>
                    <a:lstStyle/>
                    <a:p>
                      <a:r>
                        <a:rPr lang="en-US" sz="1100" dirty="0"/>
                        <a:t>Health Effects</a:t>
                      </a:r>
                    </a:p>
                  </a:txBody>
                  <a:tcPr marL="35253" marR="35253" marT="17626" marB="17626"/>
                </a:tc>
                <a:tc>
                  <a:txBody>
                    <a:bodyPr/>
                    <a:lstStyle/>
                    <a:p>
                      <a:r>
                        <a:rPr lang="en-US" sz="1100" dirty="0"/>
                        <a:t>Reference </a:t>
                      </a:r>
                    </a:p>
                  </a:txBody>
                  <a:tcPr marL="35253" marR="35253" marT="17626" marB="17626"/>
                </a:tc>
                <a:tc>
                  <a:txBody>
                    <a:bodyPr/>
                    <a:lstStyle/>
                    <a:p>
                      <a:r>
                        <a:rPr lang="en-US" sz="1100" dirty="0"/>
                        <a:t>Year</a:t>
                      </a:r>
                    </a:p>
                  </a:txBody>
                  <a:tcPr marL="35253" marR="35253" marT="17626" marB="17626"/>
                </a:tc>
                <a:tc>
                  <a:txBody>
                    <a:bodyPr/>
                    <a:lstStyle/>
                    <a:p>
                      <a:r>
                        <a:rPr lang="en-US" sz="1100" dirty="0"/>
                        <a:t>Summary</a:t>
                      </a:r>
                    </a:p>
                  </a:txBody>
                  <a:tcPr marL="35253" marR="35253" marT="17626" marB="17626"/>
                </a:tc>
                <a:extLst>
                  <a:ext uri="{0D108BD9-81ED-4DB2-BD59-A6C34878D82A}">
                    <a16:rowId xmlns:a16="http://schemas.microsoft.com/office/drawing/2014/main" val="572015300"/>
                  </a:ext>
                </a:extLst>
              </a:tr>
              <a:tr h="286210">
                <a:tc>
                  <a:txBody>
                    <a:bodyPr/>
                    <a:lstStyle/>
                    <a:p>
                      <a:r>
                        <a:rPr lang="en-US" sz="1100" dirty="0"/>
                        <a:t>Health impact</a:t>
                      </a:r>
                    </a:p>
                  </a:txBody>
                  <a:tcPr marL="35253" marR="35253" marT="17626" marB="17626"/>
                </a:tc>
                <a:tc>
                  <a:txBody>
                    <a:bodyPr/>
                    <a:lstStyle/>
                    <a:p>
                      <a:r>
                        <a:rPr lang="en-US" sz="1100" b="0" kern="1200" dirty="0">
                          <a:solidFill>
                            <a:schemeClr val="dk1"/>
                          </a:solidFill>
                          <a:effectLst/>
                        </a:rPr>
                        <a:t>Callahan-Lyon P. Electronic cigarettes: human health effects. Tob Control. 2014 May;23 Suppl 2:ii36-40.</a:t>
                      </a:r>
                      <a:endParaRPr lang="en-US" sz="1100" dirty="0"/>
                    </a:p>
                  </a:txBody>
                  <a:tcPr marL="35253" marR="35253" marT="17626" marB="17626"/>
                </a:tc>
                <a:tc>
                  <a:txBody>
                    <a:bodyPr/>
                    <a:lstStyle/>
                    <a:p>
                      <a:r>
                        <a:rPr lang="en-US" sz="1100" dirty="0"/>
                        <a:t>2014</a:t>
                      </a:r>
                    </a:p>
                  </a:txBody>
                  <a:tcPr marL="35253" marR="35253" marT="17626" marB="17626"/>
                </a:tc>
                <a:tc>
                  <a:txBody>
                    <a:bodyPr/>
                    <a:lstStyle/>
                    <a:p>
                      <a:r>
                        <a:rPr lang="en-US" sz="1100" dirty="0"/>
                        <a:t>Inconclusive</a:t>
                      </a:r>
                    </a:p>
                  </a:txBody>
                  <a:tcPr marL="35253" marR="35253" marT="17626" marB="17626"/>
                </a:tc>
                <a:extLst>
                  <a:ext uri="{0D108BD9-81ED-4DB2-BD59-A6C34878D82A}">
                    <a16:rowId xmlns:a16="http://schemas.microsoft.com/office/drawing/2014/main" val="351750793"/>
                  </a:ext>
                </a:extLst>
              </a:tr>
              <a:tr h="514354">
                <a:tc>
                  <a:txBody>
                    <a:bodyPr/>
                    <a:lstStyle/>
                    <a:p>
                      <a:r>
                        <a:rPr lang="en-US" sz="1100" dirty="0"/>
                        <a:t>Cardiovascular</a:t>
                      </a:r>
                    </a:p>
                  </a:txBody>
                  <a:tcPr marL="35253" marR="35253" marT="17626" marB="17626"/>
                </a:tc>
                <a:tc>
                  <a:txBody>
                    <a:bodyPr/>
                    <a:lstStyle/>
                    <a:p>
                      <a:r>
                        <a:rPr lang="en-US" sz="1100" b="0" kern="1200" dirty="0">
                          <a:solidFill>
                            <a:schemeClr val="dk1"/>
                          </a:solidFill>
                          <a:effectLst/>
                        </a:rPr>
                        <a:t>Franzen KF, Willig J, Cayo Talavera S, et al. . E-cigarettes and cigarettes worsen peripheral and central hemodynamics as well as arterial stiffness: a randomized, double-blinded pilot study. Vasc Med. 2018;23(5):419–425</a:t>
                      </a:r>
                      <a:endParaRPr lang="en-US" sz="1100" dirty="0"/>
                    </a:p>
                  </a:txBody>
                  <a:tcPr marL="35253" marR="35253" marT="17626" marB="17626"/>
                </a:tc>
                <a:tc>
                  <a:txBody>
                    <a:bodyPr/>
                    <a:lstStyle/>
                    <a:p>
                      <a:r>
                        <a:rPr lang="en-US" sz="1100" dirty="0"/>
                        <a:t>2018</a:t>
                      </a:r>
                    </a:p>
                  </a:txBody>
                  <a:tcPr marL="35253" marR="35253" marT="17626" marB="17626"/>
                </a:tc>
                <a:tc>
                  <a:txBody>
                    <a:bodyPr/>
                    <a:lstStyle/>
                    <a:p>
                      <a:r>
                        <a:rPr lang="en-US" sz="1100" b="0" kern="1200" dirty="0">
                          <a:solidFill>
                            <a:schemeClr val="dk1"/>
                          </a:solidFill>
                          <a:effectLst/>
                        </a:rPr>
                        <a:t>Franzen et al reported that users of nicotine-containing e-cigarettes or conventional cigarettes had greater arterial stiffness, higher systolic and diastolic blood pressure, and a higher heart rate compared with subjects not exposed to nicotine.</a:t>
                      </a:r>
                      <a:endParaRPr lang="en-US" sz="1100" dirty="0"/>
                    </a:p>
                  </a:txBody>
                  <a:tcPr marL="35253" marR="35253" marT="17626" marB="17626"/>
                </a:tc>
                <a:extLst>
                  <a:ext uri="{0D108BD9-81ED-4DB2-BD59-A6C34878D82A}">
                    <a16:rowId xmlns:a16="http://schemas.microsoft.com/office/drawing/2014/main" val="4211949068"/>
                  </a:ext>
                </a:extLst>
              </a:tr>
              <a:tr h="1084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Cardiovascular disease</a:t>
                      </a:r>
                    </a:p>
                    <a:p>
                      <a:endParaRPr lang="en-US" sz="1100" dirty="0"/>
                    </a:p>
                  </a:txBody>
                  <a:tcPr marL="35253" marR="35253" marT="17626" marB="17626"/>
                </a:tc>
                <a:tc>
                  <a:txBody>
                    <a:bodyPr/>
                    <a:lstStyle/>
                    <a:p>
                      <a:r>
                        <a:rPr lang="en-US" sz="1100" b="0" kern="1200" dirty="0">
                          <a:solidFill>
                            <a:schemeClr val="dk1"/>
                          </a:solidFill>
                          <a:effectLst/>
                        </a:rPr>
                        <a:t>Skotsimara G, Antonopoulos AS, Oikonomou E, Siasos G, Ioakeimidis N, Tsalamandris S, Charalambous G, Galiatsatos N, Vlachopoulos C, Tousoulis D. Cardiovascular effects of electronic cigarettes: A systematic review and meta-analysis. Eur J Prev Cardiol. 2019 Jul;26(11):1219-1228. </a:t>
                      </a:r>
                      <a:endParaRPr lang="en-US" sz="1100" dirty="0"/>
                    </a:p>
                  </a:txBody>
                  <a:tcPr marL="35253" marR="35253" marT="17626" marB="17626"/>
                </a:tc>
                <a:tc>
                  <a:txBody>
                    <a:bodyPr/>
                    <a:lstStyle/>
                    <a:p>
                      <a:r>
                        <a:rPr lang="en-US" sz="1100" dirty="0"/>
                        <a:t>2019</a:t>
                      </a:r>
                    </a:p>
                  </a:txBody>
                  <a:tcPr marL="35253" marR="35253" marT="17626" marB="17626"/>
                </a:tc>
                <a:tc>
                  <a:txBody>
                    <a:bodyPr/>
                    <a:lstStyle/>
                    <a:p>
                      <a:r>
                        <a:rPr lang="en-US" sz="1100" b="0" kern="1200" dirty="0">
                          <a:solidFill>
                            <a:schemeClr val="dk1"/>
                          </a:solidFill>
                          <a:effectLst/>
                        </a:rPr>
                        <a:t>The meta-analysis of 14 studies (N + 441 participants) suggested that there are acute effects of the electronic cigarette on heart rate , diastolic, and systolic blood pressure.  But, blood pressure may improve benefits when switching. </a:t>
                      </a:r>
                      <a:endParaRPr lang="en-US" sz="1100" dirty="0"/>
                    </a:p>
                  </a:txBody>
                  <a:tcPr marL="35253" marR="35253" marT="17626" marB="17626"/>
                </a:tc>
                <a:extLst>
                  <a:ext uri="{0D108BD9-81ED-4DB2-BD59-A6C34878D82A}">
                    <a16:rowId xmlns:a16="http://schemas.microsoft.com/office/drawing/2014/main" val="1683693985"/>
                  </a:ext>
                </a:extLst>
              </a:tr>
              <a:tr h="1541000">
                <a:tc>
                  <a:txBody>
                    <a:bodyPr/>
                    <a:lstStyle/>
                    <a:p>
                      <a:r>
                        <a:rPr lang="en-US" sz="1100" dirty="0"/>
                        <a:t>Effects of nicotine</a:t>
                      </a:r>
                    </a:p>
                  </a:txBody>
                  <a:tcPr marL="35253" marR="35253" marT="17626" marB="17626"/>
                </a:tc>
                <a:tc>
                  <a:txBody>
                    <a:bodyPr/>
                    <a:lstStyle/>
                    <a:p>
                      <a:r>
                        <a:rPr lang="en-US" sz="1100" b="0" kern="1200" dirty="0">
                          <a:solidFill>
                            <a:schemeClr val="dk1"/>
                          </a:solidFill>
                          <a:effectLst/>
                        </a:rPr>
                        <a:t>McGrath-Morrow SA, Gorzkowski J, Groner JA, Rule AM, Wilson K, Tanski SE, Collaco JM, Klein JD. The Effects of Nicotine on Development. Pediatrics. 2020 Mar;145(3)</a:t>
                      </a:r>
                      <a:endParaRPr lang="en-US" sz="1100" dirty="0"/>
                    </a:p>
                  </a:txBody>
                  <a:tcPr marL="35253" marR="35253" marT="17626" marB="17626"/>
                </a:tc>
                <a:tc>
                  <a:txBody>
                    <a:bodyPr/>
                    <a:lstStyle/>
                    <a:p>
                      <a:r>
                        <a:rPr lang="en-US" sz="1100" dirty="0"/>
                        <a:t>2020</a:t>
                      </a:r>
                    </a:p>
                  </a:txBody>
                  <a:tcPr marL="35253" marR="35253" marT="17626" marB="17626"/>
                </a:tc>
                <a:tc>
                  <a:txBody>
                    <a:bodyPr/>
                    <a:lstStyle/>
                    <a:p>
                      <a:r>
                        <a:rPr lang="en-US" sz="1100" b="0" kern="1200" dirty="0">
                          <a:solidFill>
                            <a:schemeClr val="dk1"/>
                          </a:solidFill>
                          <a:effectLst/>
                        </a:rPr>
                        <a:t>Preclinical and clinical studies indicate that nicotine exposure alone has the potential to cause developmental abnormalities, harm childhood health, and addict a new generation of adolescents and young adults. This include mental health concerns, suicide by nicotine, nicotine intoxication.  Nicotine alone can influence tumor progression and cancer cell migration.</a:t>
                      </a:r>
                    </a:p>
                    <a:p>
                      <a:r>
                        <a:rPr lang="en-US" sz="1100" b="0" kern="1200" dirty="0">
                          <a:solidFill>
                            <a:schemeClr val="dk1"/>
                          </a:solidFill>
                          <a:effectLst/>
                        </a:rPr>
                        <a:t>Preclinical and smoke studies indicate that nicotine can alter antimicrobial and inflammatory responses, impact mucociliary clearance in the airways, and impact lung development.</a:t>
                      </a:r>
                      <a:endParaRPr lang="en-US" sz="1100" dirty="0"/>
                    </a:p>
                  </a:txBody>
                  <a:tcPr marL="35253" marR="35253" marT="17626" marB="17626"/>
                </a:tc>
                <a:extLst>
                  <a:ext uri="{0D108BD9-81ED-4DB2-BD59-A6C34878D82A}">
                    <a16:rowId xmlns:a16="http://schemas.microsoft.com/office/drawing/2014/main" val="1865602872"/>
                  </a:ext>
                </a:extLst>
              </a:tr>
              <a:tr h="628426">
                <a:tc>
                  <a:txBody>
                    <a:bodyPr/>
                    <a:lstStyle/>
                    <a:p>
                      <a:endParaRPr lang="en-US" sz="1100" dirty="0"/>
                    </a:p>
                  </a:txBody>
                  <a:tcPr marL="35253" marR="35253" marT="17626" marB="17626"/>
                </a:tc>
                <a:tc>
                  <a:txBody>
                    <a:bodyPr/>
                    <a:lstStyle/>
                    <a:p>
                      <a:endParaRPr lang="en-US" sz="1100" dirty="0"/>
                    </a:p>
                  </a:txBody>
                  <a:tcPr marL="35253" marR="35253" marT="17626" marB="17626"/>
                </a:tc>
                <a:tc>
                  <a:txBody>
                    <a:bodyPr/>
                    <a:lstStyle/>
                    <a:p>
                      <a:endParaRPr lang="en-US" sz="1100" dirty="0"/>
                    </a:p>
                  </a:txBody>
                  <a:tcPr marL="35253" marR="35253" marT="17626" marB="17626"/>
                </a:tc>
                <a:tc>
                  <a:txBody>
                    <a:bodyPr/>
                    <a:lstStyle/>
                    <a:p>
                      <a:r>
                        <a:rPr lang="en-US" sz="1100" b="0" kern="1200" dirty="0">
                          <a:solidFill>
                            <a:schemeClr val="dk1"/>
                          </a:solidFill>
                          <a:effectLst/>
                        </a:rPr>
                        <a:t>Cross-sectional studies in adolescent users of e-cigarettes have revealed an association between e-cigarette use and chronic bronchitis symptoms, self-reported doctor diagnosis of asthma, higher rates of respiratory symptoms, and greater school absenteeism due to asthma.</a:t>
                      </a:r>
                      <a:endParaRPr lang="en-US" sz="1100" dirty="0"/>
                    </a:p>
                  </a:txBody>
                  <a:tcPr marL="35253" marR="35253" marT="17626" marB="17626"/>
                </a:tc>
                <a:extLst>
                  <a:ext uri="{0D108BD9-81ED-4DB2-BD59-A6C34878D82A}">
                    <a16:rowId xmlns:a16="http://schemas.microsoft.com/office/drawing/2014/main" val="3536981124"/>
                  </a:ext>
                </a:extLst>
              </a:tr>
              <a:tr h="873919">
                <a:tc>
                  <a:txBody>
                    <a:bodyPr/>
                    <a:lstStyle/>
                    <a:p>
                      <a:r>
                        <a:rPr lang="en-US" sz="1100" dirty="0"/>
                        <a:t>Nicotine delivery</a:t>
                      </a:r>
                    </a:p>
                  </a:txBody>
                  <a:tcPr marL="35253" marR="35253" marT="17626" marB="17626"/>
                </a:tc>
                <a:tc>
                  <a:txBody>
                    <a:bodyPr/>
                    <a:lstStyle/>
                    <a:p>
                      <a:r>
                        <a:rPr lang="en-US" sz="1100" b="0" kern="1200" dirty="0">
                          <a:solidFill>
                            <a:schemeClr val="dk1"/>
                          </a:solidFill>
                          <a:effectLst/>
                        </a:rPr>
                        <a:t>Voos N, Goniewicz ML, Eissenberg T. What is the nicotine delivery profile of electronic cigarettes? Expert Opin Drug Deliv. 2019 Nov;16(11):1193-1203. </a:t>
                      </a:r>
                      <a:endParaRPr lang="en-US" sz="1100" dirty="0"/>
                    </a:p>
                  </a:txBody>
                  <a:tcPr marL="35253" marR="35253" marT="17626" marB="17626"/>
                </a:tc>
                <a:tc>
                  <a:txBody>
                    <a:bodyPr/>
                    <a:lstStyle/>
                    <a:p>
                      <a:r>
                        <a:rPr lang="en-US" sz="1100" dirty="0"/>
                        <a:t>2019</a:t>
                      </a:r>
                    </a:p>
                  </a:txBody>
                  <a:tcPr marL="35253" marR="35253" marT="17626" marB="17626"/>
                </a:tc>
                <a:tc>
                  <a:txBody>
                    <a:bodyPr/>
                    <a:lstStyle/>
                    <a:p>
                      <a:r>
                        <a:rPr lang="en-US" sz="1100" b="0" kern="1200" dirty="0">
                          <a:solidFill>
                            <a:schemeClr val="dk1"/>
                          </a:solidFill>
                          <a:effectLst/>
                        </a:rPr>
                        <a:t>Modern e-cigarettes have the potential to deliver equal or more nicotine compared to a tobacco cigarette. Future research needs to identify the nicotine delivery profiles likely to benefit public health and the means to regulate them while also identifying those that are likely to cause harm.</a:t>
                      </a:r>
                      <a:endParaRPr lang="en-US" sz="1100" dirty="0"/>
                    </a:p>
                  </a:txBody>
                  <a:tcPr marL="35253" marR="35253" marT="17626" marB="17626"/>
                </a:tc>
                <a:extLst>
                  <a:ext uri="{0D108BD9-81ED-4DB2-BD59-A6C34878D82A}">
                    <a16:rowId xmlns:a16="http://schemas.microsoft.com/office/drawing/2014/main" val="3656865571"/>
                  </a:ext>
                </a:extLst>
              </a:tr>
              <a:tr h="428196">
                <a:tc>
                  <a:txBody>
                    <a:bodyPr/>
                    <a:lstStyle/>
                    <a:p>
                      <a:r>
                        <a:rPr lang="en-US" sz="1100" dirty="0"/>
                        <a:t>Dependence</a:t>
                      </a:r>
                    </a:p>
                  </a:txBody>
                  <a:tcPr marL="35253" marR="35253" marT="17626" marB="17626"/>
                </a:tc>
                <a:tc>
                  <a:txBody>
                    <a:bodyPr/>
                    <a:lstStyle/>
                    <a:p>
                      <a:r>
                        <a:rPr lang="en-US" sz="1100" b="0" kern="1200" dirty="0">
                          <a:solidFill>
                            <a:schemeClr val="dk1"/>
                          </a:solidFill>
                          <a:effectLst/>
                        </a:rPr>
                        <a:t>Vogel EA, et al. Adolescents’ e-cigarette use: increases in frequency, dependence, and nicotine exposure over 12 months. J Adolesc Health. 2019;64(6):770–775</a:t>
                      </a:r>
                      <a:endParaRPr lang="en-US" sz="1100" dirty="0"/>
                    </a:p>
                  </a:txBody>
                  <a:tcPr marL="35253" marR="35253" marT="17626" marB="17626"/>
                </a:tc>
                <a:tc>
                  <a:txBody>
                    <a:bodyPr/>
                    <a:lstStyle/>
                    <a:p>
                      <a:r>
                        <a:rPr lang="en-US" sz="1100" dirty="0"/>
                        <a:t>2019</a:t>
                      </a:r>
                    </a:p>
                  </a:txBody>
                  <a:tcPr marL="35253" marR="35253" marT="17626" marB="17626"/>
                </a:tc>
                <a:tc>
                  <a:txBody>
                    <a:bodyPr/>
                    <a:lstStyle/>
                    <a:p>
                      <a:r>
                        <a:rPr lang="en-US" sz="1100" b="0" kern="1200" dirty="0">
                          <a:solidFill>
                            <a:schemeClr val="dk1"/>
                          </a:solidFill>
                          <a:effectLst/>
                        </a:rPr>
                        <a:t>Of adolescents who only used e-cigarettes, 80.3% were still using 12 months later, daily use increased from 14.5% to 29.8%, and tobacco smoking initiation occurred in 28.8%.</a:t>
                      </a:r>
                      <a:r>
                        <a:rPr lang="en-US" sz="1100" b="0" kern="1200" baseline="30000" dirty="0">
                          <a:solidFill>
                            <a:schemeClr val="dk1"/>
                          </a:solidFill>
                          <a:effectLst/>
                          <a:hlinkClick r:id="rId2"/>
                        </a:rPr>
                        <a:t>5</a:t>
                      </a:r>
                      <a:r>
                        <a:rPr lang="en-US" sz="1100" b="0" kern="1200" dirty="0">
                          <a:solidFill>
                            <a:schemeClr val="dk1"/>
                          </a:solidFill>
                          <a:effectLst/>
                        </a:rPr>
                        <a:t> </a:t>
                      </a:r>
                      <a:endParaRPr lang="en-US" sz="1100" dirty="0"/>
                    </a:p>
                  </a:txBody>
                  <a:tcPr marL="35253" marR="35253" marT="17626" marB="17626"/>
                </a:tc>
                <a:extLst>
                  <a:ext uri="{0D108BD9-81ED-4DB2-BD59-A6C34878D82A}">
                    <a16:rowId xmlns:a16="http://schemas.microsoft.com/office/drawing/2014/main" val="3048879690"/>
                  </a:ext>
                </a:extLst>
              </a:tr>
            </a:tbl>
          </a:graphicData>
        </a:graphic>
      </p:graphicFrame>
    </p:spTree>
    <p:extLst>
      <p:ext uri="{BB962C8B-B14F-4D97-AF65-F5344CB8AC3E}">
        <p14:creationId xmlns:p14="http://schemas.microsoft.com/office/powerpoint/2010/main" val="209250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A4788-F561-384A-B8D6-31CC1AE4638A}"/>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Studies on Health Effects of E-Cigarettes</a:t>
            </a:r>
          </a:p>
        </p:txBody>
      </p:sp>
      <p:graphicFrame>
        <p:nvGraphicFramePr>
          <p:cNvPr id="4" name="Table 4">
            <a:extLst>
              <a:ext uri="{FF2B5EF4-FFF2-40B4-BE49-F238E27FC236}">
                <a16:creationId xmlns:a16="http://schemas.microsoft.com/office/drawing/2014/main" id="{E971C2C7-87A8-B647-A28C-C1857EB586EB}"/>
              </a:ext>
            </a:extLst>
          </p:cNvPr>
          <p:cNvGraphicFramePr>
            <a:graphicFrameLocks noGrp="1"/>
          </p:cNvGraphicFramePr>
          <p:nvPr>
            <p:ph idx="1"/>
            <p:extLst>
              <p:ext uri="{D42A27DB-BD31-4B8C-83A1-F6EECF244321}">
                <p14:modId xmlns:p14="http://schemas.microsoft.com/office/powerpoint/2010/main" val="833667847"/>
              </p:ext>
            </p:extLst>
          </p:nvPr>
        </p:nvGraphicFramePr>
        <p:xfrm>
          <a:off x="4118781" y="10138"/>
          <a:ext cx="7992251" cy="6731170"/>
        </p:xfrm>
        <a:graphic>
          <a:graphicData uri="http://schemas.openxmlformats.org/drawingml/2006/table">
            <a:tbl>
              <a:tblPr firstRow="1" bandRow="1">
                <a:noFill/>
                <a:tableStyleId>{93296810-A885-4BE3-A3E7-6D5BEEA58F35}</a:tableStyleId>
              </a:tblPr>
              <a:tblGrid>
                <a:gridCol w="805639">
                  <a:extLst>
                    <a:ext uri="{9D8B030D-6E8A-4147-A177-3AD203B41FA5}">
                      <a16:colId xmlns:a16="http://schemas.microsoft.com/office/drawing/2014/main" val="3151504806"/>
                    </a:ext>
                  </a:extLst>
                </a:gridCol>
                <a:gridCol w="2643187">
                  <a:extLst>
                    <a:ext uri="{9D8B030D-6E8A-4147-A177-3AD203B41FA5}">
                      <a16:colId xmlns:a16="http://schemas.microsoft.com/office/drawing/2014/main" val="4176073881"/>
                    </a:ext>
                  </a:extLst>
                </a:gridCol>
                <a:gridCol w="514350">
                  <a:extLst>
                    <a:ext uri="{9D8B030D-6E8A-4147-A177-3AD203B41FA5}">
                      <a16:colId xmlns:a16="http://schemas.microsoft.com/office/drawing/2014/main" val="2906527178"/>
                    </a:ext>
                  </a:extLst>
                </a:gridCol>
                <a:gridCol w="4029075">
                  <a:extLst>
                    <a:ext uri="{9D8B030D-6E8A-4147-A177-3AD203B41FA5}">
                      <a16:colId xmlns:a16="http://schemas.microsoft.com/office/drawing/2014/main" val="475073286"/>
                    </a:ext>
                  </a:extLst>
                </a:gridCol>
              </a:tblGrid>
              <a:tr h="310922">
                <a:tc>
                  <a:txBody>
                    <a:bodyPr/>
                    <a:lstStyle/>
                    <a:p>
                      <a:r>
                        <a:rPr lang="en-US" sz="1100" b="1" cap="none" spc="0" dirty="0">
                          <a:solidFill>
                            <a:schemeClr val="bg1"/>
                          </a:solidFill>
                        </a:rPr>
                        <a:t>Health Effects</a:t>
                      </a:r>
                    </a:p>
                  </a:txBody>
                  <a:tcPr marL="41516" marR="29655" marT="59309" marB="59309" anchor="ctr">
                    <a:lnL w="12700" cmpd="sng">
                      <a:noFill/>
                      <a:prstDash val="solid"/>
                    </a:lnL>
                    <a:lnR w="12700" cmpd="sng">
                      <a:noFill/>
                      <a:prstDash val="solid"/>
                    </a:lnR>
                    <a:lnT w="19050" cap="flat" cmpd="sng" algn="ctr">
                      <a:noFill/>
                      <a:prstDash val="solid"/>
                    </a:lnT>
                    <a:lnB w="12700" cmpd="sng">
                      <a:noFill/>
                      <a:prstDash val="solid"/>
                    </a:lnB>
                    <a:solidFill>
                      <a:schemeClr val="tx1"/>
                    </a:solidFill>
                  </a:tcPr>
                </a:tc>
                <a:tc>
                  <a:txBody>
                    <a:bodyPr/>
                    <a:lstStyle/>
                    <a:p>
                      <a:r>
                        <a:rPr lang="en-US" sz="1100" b="1" cap="none" spc="0" dirty="0">
                          <a:solidFill>
                            <a:schemeClr val="bg1"/>
                          </a:solidFill>
                        </a:rPr>
                        <a:t>Reference </a:t>
                      </a:r>
                    </a:p>
                  </a:txBody>
                  <a:tcPr marL="41516" marR="29655" marT="59309" marB="59309" anchor="ctr">
                    <a:lnL w="12700" cmpd="sng">
                      <a:noFill/>
                      <a:prstDash val="solid"/>
                    </a:lnL>
                    <a:lnR w="12700" cmpd="sng">
                      <a:noFill/>
                      <a:prstDash val="solid"/>
                    </a:lnR>
                    <a:lnT w="19050" cap="flat" cmpd="sng" algn="ctr">
                      <a:noFill/>
                      <a:prstDash val="solid"/>
                    </a:lnT>
                    <a:lnB w="12700" cmpd="sng">
                      <a:noFill/>
                      <a:prstDash val="solid"/>
                    </a:lnB>
                    <a:solidFill>
                      <a:schemeClr val="tx1"/>
                    </a:solidFill>
                  </a:tcPr>
                </a:tc>
                <a:tc>
                  <a:txBody>
                    <a:bodyPr/>
                    <a:lstStyle/>
                    <a:p>
                      <a:r>
                        <a:rPr lang="en-US" sz="1100" b="1" cap="none" spc="0" dirty="0">
                          <a:solidFill>
                            <a:schemeClr val="bg1"/>
                          </a:solidFill>
                        </a:rPr>
                        <a:t>Year</a:t>
                      </a:r>
                    </a:p>
                  </a:txBody>
                  <a:tcPr marL="41516" marR="29655" marT="59309" marB="59309" anchor="ctr">
                    <a:lnL w="12700" cmpd="sng">
                      <a:noFill/>
                      <a:prstDash val="solid"/>
                    </a:lnL>
                    <a:lnR w="12700" cmpd="sng">
                      <a:noFill/>
                      <a:prstDash val="solid"/>
                    </a:lnR>
                    <a:lnT w="19050" cap="flat" cmpd="sng" algn="ctr">
                      <a:noFill/>
                      <a:prstDash val="solid"/>
                    </a:lnT>
                    <a:lnB w="12700" cmpd="sng">
                      <a:noFill/>
                      <a:prstDash val="solid"/>
                    </a:lnB>
                    <a:solidFill>
                      <a:schemeClr val="tx1"/>
                    </a:solidFill>
                  </a:tcPr>
                </a:tc>
                <a:tc>
                  <a:txBody>
                    <a:bodyPr/>
                    <a:lstStyle/>
                    <a:p>
                      <a:r>
                        <a:rPr lang="en-US" sz="1100" b="1" cap="none" spc="0" dirty="0">
                          <a:solidFill>
                            <a:schemeClr val="bg1"/>
                          </a:solidFill>
                        </a:rPr>
                        <a:t>Summary</a:t>
                      </a:r>
                    </a:p>
                  </a:txBody>
                  <a:tcPr marL="41516" marR="29655" marT="59309" marB="59309" anchor="ctr">
                    <a:lnL w="12700" cmpd="sng">
                      <a:noFill/>
                      <a:prstDash val="solid"/>
                    </a:lnL>
                    <a:lnR w="12700" cmpd="sng">
                      <a:noFill/>
                      <a:prstDash val="solid"/>
                    </a:lnR>
                    <a:lnT w="19050" cap="flat" cmpd="sng" algn="ctr">
                      <a:noFill/>
                      <a:prstDash val="solid"/>
                    </a:lnT>
                    <a:lnB w="12700" cmpd="sng">
                      <a:noFill/>
                      <a:prstDash val="solid"/>
                    </a:lnB>
                    <a:solidFill>
                      <a:schemeClr val="tx1"/>
                    </a:solidFill>
                  </a:tcPr>
                </a:tc>
                <a:extLst>
                  <a:ext uri="{0D108BD9-81ED-4DB2-BD59-A6C34878D82A}">
                    <a16:rowId xmlns:a16="http://schemas.microsoft.com/office/drawing/2014/main" val="572015300"/>
                  </a:ext>
                </a:extLst>
              </a:tr>
              <a:tr h="922363">
                <a:tc>
                  <a:txBody>
                    <a:bodyPr/>
                    <a:lstStyle/>
                    <a:p>
                      <a:r>
                        <a:rPr lang="en-US" sz="1100" cap="none" spc="0" dirty="0">
                          <a:solidFill>
                            <a:schemeClr val="tx1"/>
                          </a:solidFill>
                        </a:rPr>
                        <a:t>Oral Health</a:t>
                      </a:r>
                    </a:p>
                  </a:txBody>
                  <a:tcPr marL="41516" marR="29655" marT="9003" marB="59309">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100" b="0" kern="1200" cap="none" spc="0" dirty="0">
                          <a:solidFill>
                            <a:schemeClr val="tx1"/>
                          </a:solidFill>
                          <a:effectLst/>
                        </a:rPr>
                        <a:t>Holliday R, Chaffee BW, Jakubovics NS, Kist R, Preshaw PM. Electronic Cigarettes and Oral Health. J Dent Res. 2021 Aug;100(9):906-913</a:t>
                      </a:r>
                      <a:endParaRPr lang="en-US" sz="1100" cap="none" spc="0" dirty="0">
                        <a:solidFill>
                          <a:schemeClr val="tx1"/>
                        </a:solidFill>
                      </a:endParaRPr>
                    </a:p>
                  </a:txBody>
                  <a:tcPr marL="41516" marR="29655" marT="9003" marB="59309">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100" cap="none" spc="0" dirty="0">
                          <a:solidFill>
                            <a:schemeClr val="tx1"/>
                          </a:solidFill>
                        </a:rPr>
                        <a:t>2021</a:t>
                      </a:r>
                    </a:p>
                  </a:txBody>
                  <a:tcPr marL="41516" marR="29655" marT="9003" marB="59309">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100" b="0" kern="1200" cap="none" spc="0" dirty="0">
                          <a:solidFill>
                            <a:schemeClr val="tx1"/>
                          </a:solidFill>
                          <a:effectLst/>
                        </a:rPr>
                        <a:t>Microbiological studies have indicated that e-cigarette users have a distinct microbiome, and there is some indication this may be more pathogenic compared to nonusers. </a:t>
                      </a:r>
                    </a:p>
                    <a:p>
                      <a:endParaRPr lang="en-US" sz="1100" b="0" kern="1200" cap="none" spc="0" dirty="0">
                        <a:solidFill>
                          <a:schemeClr val="tx1"/>
                        </a:solidFill>
                        <a:effectLst/>
                      </a:endParaRPr>
                    </a:p>
                    <a:p>
                      <a:r>
                        <a:rPr lang="en-US" sz="1100" b="0" kern="1200" cap="none" spc="0" dirty="0">
                          <a:solidFill>
                            <a:schemeClr val="tx1"/>
                          </a:solidFill>
                          <a:effectLst/>
                        </a:rPr>
                        <a:t>There are abnormalities in oral cells in vitro, but the significance of these biological effects in vivo is currently unclear. </a:t>
                      </a:r>
                      <a:endParaRPr lang="en-US" sz="1100" cap="none" spc="0" dirty="0">
                        <a:solidFill>
                          <a:schemeClr val="tx1"/>
                        </a:solidFill>
                      </a:endParaRPr>
                    </a:p>
                  </a:txBody>
                  <a:tcPr marL="41516" marR="29655" marT="9003" marB="59309">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1198315891"/>
                  </a:ext>
                </a:extLst>
              </a:tr>
              <a:tr h="922363">
                <a:tc>
                  <a:txBody>
                    <a:bodyPr/>
                    <a:lstStyle/>
                    <a:p>
                      <a:r>
                        <a:rPr lang="en-US" sz="1100" cap="none" spc="0" dirty="0">
                          <a:solidFill>
                            <a:schemeClr val="tx1"/>
                          </a:solidFill>
                        </a:rPr>
                        <a:t>Second-hand smoke</a:t>
                      </a:r>
                    </a:p>
                  </a:txBody>
                  <a:tcPr marL="41516" marR="29655" marT="9003" marB="5930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100" b="0" kern="1200" cap="none" spc="0" dirty="0">
                          <a:solidFill>
                            <a:schemeClr val="tx1"/>
                          </a:solidFill>
                          <a:effectLst/>
                        </a:rPr>
                        <a:t>Li L, Lin Y, Xia T, Zhu Y. Effects of Electronic Cigarettes on Indoor Air Quality and Health. Annu Rev Public Health. 2020 Apr 2;41:363-380. </a:t>
                      </a:r>
                      <a:endParaRPr lang="en-US" sz="1100" cap="none" spc="0" dirty="0">
                        <a:solidFill>
                          <a:schemeClr val="tx1"/>
                        </a:solidFill>
                      </a:endParaRPr>
                    </a:p>
                  </a:txBody>
                  <a:tcPr marL="41516" marR="29655" marT="9003" marB="5930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100" cap="none" spc="0" dirty="0">
                          <a:solidFill>
                            <a:schemeClr val="tx1"/>
                          </a:solidFill>
                        </a:rPr>
                        <a:t>2020</a:t>
                      </a:r>
                    </a:p>
                  </a:txBody>
                  <a:tcPr marL="41516" marR="29655" marT="9003" marB="5930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100" b="0" kern="1200" cap="none" spc="0" dirty="0">
                          <a:solidFill>
                            <a:schemeClr val="tx1"/>
                          </a:solidFill>
                          <a:effectLst/>
                        </a:rPr>
                        <a:t>The use of e-cigs in indoor environments leads to high levels of fine and ultrafine particles similar to tobacco cigarettes (t-cigs). Concentrations of chemical compounds in e-cig aerosols are generally lower than those in t-cig smoke, but a substantial amount of vaporized propylene glycol, vegetable glycerin, nicotine, and toxic substances, such as aldehydes and heavy metals, has been reported. </a:t>
                      </a:r>
                      <a:endParaRPr lang="en-US" sz="1100" cap="none" spc="0" dirty="0">
                        <a:solidFill>
                          <a:schemeClr val="tx1"/>
                        </a:solidFill>
                      </a:endParaRPr>
                    </a:p>
                  </a:txBody>
                  <a:tcPr marL="41516" marR="29655" marT="9003" marB="5930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328234312"/>
                  </a:ext>
                </a:extLst>
              </a:tr>
              <a:tr h="803745">
                <a:tc>
                  <a:txBody>
                    <a:bodyPr/>
                    <a:lstStyle/>
                    <a:p>
                      <a:r>
                        <a:rPr lang="en-US" sz="1100" cap="none" spc="0" dirty="0">
                          <a:solidFill>
                            <a:schemeClr val="tx1"/>
                          </a:solidFill>
                        </a:rPr>
                        <a:t>Cancer</a:t>
                      </a:r>
                    </a:p>
                  </a:txBody>
                  <a:tcPr marL="41516" marR="29655" marT="9003" marB="59309">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100" b="0" kern="1200" cap="none" spc="0" dirty="0">
                          <a:solidFill>
                            <a:schemeClr val="tx1"/>
                          </a:solidFill>
                          <a:effectLst/>
                        </a:rPr>
                        <a:t>Szukalska, M., Szyfter, K., Florek, E., Rodrigo, J. P., Rinaldo, A., Mäkitie, A. A., Strojan, P., Takes, R. P., Suárez, C., Saba, N. F., Braakhuis, B., &amp; Ferlito, A. (2020). Electronic Cigarettes and Head and Neck Cancer Risk-Current State of Art. Cancers, 12(11), 3274. </a:t>
                      </a:r>
                      <a:endParaRPr lang="en-US" sz="1100" cap="none" spc="0" dirty="0">
                        <a:solidFill>
                          <a:schemeClr val="tx1"/>
                        </a:solidFill>
                      </a:endParaRPr>
                    </a:p>
                  </a:txBody>
                  <a:tcPr marL="41516" marR="29655" marT="9003" marB="59309">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100" cap="none" spc="0" dirty="0">
                          <a:solidFill>
                            <a:schemeClr val="tx1"/>
                          </a:solidFill>
                        </a:rPr>
                        <a:t>2020</a:t>
                      </a:r>
                    </a:p>
                  </a:txBody>
                  <a:tcPr marL="41516" marR="29655" marT="9003" marB="59309">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100" b="0" kern="1200" cap="none" spc="0" dirty="0">
                          <a:solidFill>
                            <a:schemeClr val="tx1"/>
                          </a:solidFill>
                          <a:effectLst/>
                        </a:rPr>
                        <a:t>There is some evidence suggesting a potentially carcinogenic role of e-cigarettes in the pathogenesis of HNCs presented in original papers. Most of the available articles report basic laboratory experiments or cohort studies with small sample sizes, and are limited in their design, methodology, and the used exposure time and lack of long-term follow-up.</a:t>
                      </a:r>
                      <a:endParaRPr lang="en-US" sz="1100" cap="none" spc="0" dirty="0">
                        <a:solidFill>
                          <a:schemeClr val="tx1"/>
                        </a:solidFill>
                      </a:endParaRPr>
                    </a:p>
                  </a:txBody>
                  <a:tcPr marL="41516" marR="29655" marT="9003" marB="59309">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142241967"/>
                  </a:ext>
                </a:extLst>
              </a:tr>
              <a:tr h="685127">
                <a:tc>
                  <a:txBody>
                    <a:bodyPr/>
                    <a:lstStyle/>
                    <a:p>
                      <a:r>
                        <a:rPr lang="en-US" sz="1100" cap="none" spc="0" dirty="0">
                          <a:solidFill>
                            <a:schemeClr val="tx1"/>
                          </a:solidFill>
                        </a:rPr>
                        <a:t>Cessation</a:t>
                      </a:r>
                    </a:p>
                  </a:txBody>
                  <a:tcPr marL="41516" marR="29655" marT="9003" marB="5930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100" b="0" kern="1200" cap="none" spc="0" dirty="0">
                          <a:solidFill>
                            <a:schemeClr val="tx1"/>
                          </a:solidFill>
                          <a:effectLst/>
                        </a:rPr>
                        <a:t>Chen R, Pierce JP, Leas EC, White MM, Kealey S, Strong DR, Trinidad DR, Benmarhnia T, Messer K. Use of Electronic Cigarettes to Aid Long-Term Smoking Cessation in the United States: Prospective Evidence From the PATH Cohort Study. Am J Epidemiol. 2020 Dec 1;189(12):1529-1537. </a:t>
                      </a:r>
                      <a:endParaRPr lang="en-US" sz="1100" cap="none" spc="0" dirty="0">
                        <a:solidFill>
                          <a:schemeClr val="tx1"/>
                        </a:solidFill>
                      </a:endParaRPr>
                    </a:p>
                  </a:txBody>
                  <a:tcPr marL="41516" marR="29655" marT="9003" marB="5930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100" cap="none" spc="0" dirty="0">
                          <a:solidFill>
                            <a:schemeClr val="tx1"/>
                          </a:solidFill>
                        </a:rPr>
                        <a:t>2020</a:t>
                      </a:r>
                    </a:p>
                  </a:txBody>
                  <a:tcPr marL="41516" marR="29655" marT="9003" marB="5930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100" b="0" kern="1200" cap="none" spc="0" dirty="0">
                          <a:solidFill>
                            <a:schemeClr val="tx1"/>
                          </a:solidFill>
                          <a:effectLst/>
                        </a:rPr>
                        <a:t>Two-thirds of those who successfully used e-cigarettes to attain long-term abstinence from cigarettes were still using e-cigarettes during the follow-up year.</a:t>
                      </a:r>
                      <a:endParaRPr lang="en-US" sz="1100" cap="none" spc="0" dirty="0">
                        <a:solidFill>
                          <a:schemeClr val="tx1"/>
                        </a:solidFill>
                      </a:endParaRPr>
                    </a:p>
                  </a:txBody>
                  <a:tcPr marL="41516" marR="29655" marT="9003" marB="5930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535312773"/>
                  </a:ext>
                </a:extLst>
              </a:tr>
              <a:tr h="1040981">
                <a:tc>
                  <a:txBody>
                    <a:bodyPr/>
                    <a:lstStyle/>
                    <a:p>
                      <a:r>
                        <a:rPr lang="en-US" sz="1100" cap="none" spc="0" dirty="0">
                          <a:solidFill>
                            <a:schemeClr val="tx1"/>
                          </a:solidFill>
                        </a:rPr>
                        <a:t>COVID-19</a:t>
                      </a:r>
                    </a:p>
                  </a:txBody>
                  <a:tcPr marL="41516" marR="29655" marT="9003" marB="59309">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100" b="0" i="0" kern="1200" cap="none" spc="0" dirty="0">
                          <a:solidFill>
                            <a:schemeClr val="tx1"/>
                          </a:solidFill>
                          <a:effectLst/>
                          <a:latin typeface="+mn-lt"/>
                          <a:ea typeface="+mn-ea"/>
                          <a:cs typeface="+mn-cs"/>
                        </a:rPr>
                        <a:t>Gaiha SM, Cheng J, Halpern-Felsher B. Association Between Youth Smoking, Electronic Cigarette Use, and COVID-19. J Adolesc Health. 2020 Oct;67(4):519-523. </a:t>
                      </a:r>
                      <a:endParaRPr lang="en-US" sz="1100" cap="none" spc="0" dirty="0">
                        <a:solidFill>
                          <a:schemeClr val="tx1"/>
                        </a:solidFill>
                      </a:endParaRPr>
                    </a:p>
                  </a:txBody>
                  <a:tcPr marL="41516" marR="29655" marT="9003" marB="59309">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100" cap="none" spc="0" dirty="0">
                          <a:solidFill>
                            <a:schemeClr val="tx1"/>
                          </a:solidFill>
                        </a:rPr>
                        <a:t>2020</a:t>
                      </a:r>
                    </a:p>
                  </a:txBody>
                  <a:tcPr marL="41516" marR="29655" marT="9003" marB="59309">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100" b="0" i="0" kern="1200" cap="none" spc="0" dirty="0">
                          <a:solidFill>
                            <a:schemeClr val="tx1"/>
                          </a:solidFill>
                          <a:effectLst/>
                          <a:latin typeface="+mn-lt"/>
                          <a:ea typeface="+mn-ea"/>
                          <a:cs typeface="+mn-cs"/>
                        </a:rPr>
                        <a:t>COVID-19 diagnosis was five times more likely among ever-users of e-cigarettes only , seven times more likely among ever-dual-users, and 6.8 times more likely among past 30-day dual-users. COVID-19 testing was nine times more likely among past 30-day dual-users and 2.6 times more likely among past 30-day e-cigarette only users. COVID-19 symptoms were 4.7 times more likely among past 30-day dual-users.</a:t>
                      </a:r>
                      <a:endParaRPr lang="en-US" sz="1100" cap="none" spc="0" dirty="0">
                        <a:solidFill>
                          <a:schemeClr val="tx1"/>
                        </a:solidFill>
                      </a:endParaRPr>
                    </a:p>
                  </a:txBody>
                  <a:tcPr marL="41516" marR="29655" marT="9003" marB="59309">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195492333"/>
                  </a:ext>
                </a:extLst>
              </a:tr>
              <a:tr h="566509">
                <a:tc>
                  <a:txBody>
                    <a:bodyPr/>
                    <a:lstStyle/>
                    <a:p>
                      <a:r>
                        <a:rPr lang="en-US" sz="1100" cap="none" spc="0" dirty="0">
                          <a:solidFill>
                            <a:schemeClr val="tx1"/>
                          </a:solidFill>
                        </a:rPr>
                        <a:t>Birthweight</a:t>
                      </a:r>
                    </a:p>
                  </a:txBody>
                  <a:tcPr marL="41516" marR="29655" marT="9003" marB="5930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100" b="0" i="0" kern="1200" cap="none" spc="0" dirty="0">
                          <a:solidFill>
                            <a:schemeClr val="tx1"/>
                          </a:solidFill>
                          <a:effectLst/>
                          <a:latin typeface="+mn-lt"/>
                          <a:ea typeface="+mn-ea"/>
                          <a:cs typeface="+mn-cs"/>
                        </a:rPr>
                        <a:t>McDonnell BP, Dicker P, Regan CL. Electronic cigarettes and obstetric outcomes: a prospective observational study. BJOG. 2020 May;127(6):750-756.</a:t>
                      </a:r>
                      <a:endParaRPr lang="en-US" sz="1100" cap="none" spc="0" dirty="0">
                        <a:solidFill>
                          <a:schemeClr val="tx1"/>
                        </a:solidFill>
                      </a:endParaRPr>
                    </a:p>
                  </a:txBody>
                  <a:tcPr marL="41516" marR="29655" marT="9003" marB="5930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100" cap="none" spc="0" dirty="0">
                          <a:solidFill>
                            <a:schemeClr val="tx1"/>
                          </a:solidFill>
                        </a:rPr>
                        <a:t>2020</a:t>
                      </a:r>
                    </a:p>
                  </a:txBody>
                  <a:tcPr marL="41516" marR="29655" marT="9003" marB="5930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100" b="1" i="0" kern="1200" cap="none" spc="0" dirty="0">
                          <a:solidFill>
                            <a:schemeClr val="tx1"/>
                          </a:solidFill>
                          <a:effectLst/>
                          <a:latin typeface="+mn-lt"/>
                          <a:ea typeface="+mn-ea"/>
                          <a:cs typeface="+mn-cs"/>
                        </a:rPr>
                        <a:t> </a:t>
                      </a:r>
                      <a:r>
                        <a:rPr lang="en-US" sz="1100" b="0" i="0" kern="1200" cap="none" spc="0" dirty="0">
                          <a:solidFill>
                            <a:schemeClr val="tx1"/>
                          </a:solidFill>
                          <a:effectLst/>
                          <a:latin typeface="+mn-lt"/>
                          <a:ea typeface="+mn-ea"/>
                          <a:cs typeface="+mn-cs"/>
                        </a:rPr>
                        <a:t>The birthweight of infants born to EC users is similar to that of non-smokers, and significantly greater than cigarette smokers. Dual users of both cigarettes and EC have a birthweight similar to that of smokers.</a:t>
                      </a:r>
                      <a:endParaRPr lang="en-US" sz="1100" cap="none" spc="0" dirty="0">
                        <a:solidFill>
                          <a:schemeClr val="tx1"/>
                        </a:solidFill>
                      </a:endParaRPr>
                    </a:p>
                  </a:txBody>
                  <a:tcPr marL="41516" marR="29655" marT="9003" marB="5930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403762901"/>
                  </a:ext>
                </a:extLst>
              </a:tr>
            </a:tbl>
          </a:graphicData>
        </a:graphic>
      </p:graphicFrame>
    </p:spTree>
    <p:extLst>
      <p:ext uri="{BB962C8B-B14F-4D97-AF65-F5344CB8AC3E}">
        <p14:creationId xmlns:p14="http://schemas.microsoft.com/office/powerpoint/2010/main" val="384521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2039831" y="427778"/>
            <a:ext cx="8112337" cy="340735"/>
          </a:xfrm>
          <a:prstGeom prst="rect">
            <a:avLst/>
          </a:prstGeom>
          <a:noFill/>
          <a:ln>
            <a:noFill/>
          </a:ln>
        </p:spPr>
        <p:txBody>
          <a:bodyPr wrap="square" lIns="90000" tIns="46800" rIns="90000" bIns="46800">
            <a:spAutoFit/>
          </a:bodyPr>
          <a:lstStyle/>
          <a:p>
            <a:r>
              <a:rPr lang="en-US" sz="1600" spc="-1" dirty="0">
                <a:solidFill>
                  <a:srgbClr val="000000"/>
                </a:solidFill>
                <a:latin typeface="Arial"/>
              </a:rPr>
              <a:t>Effects of e‐cigarettes and vaping devices on cardiac and pulmonary physiology</a:t>
            </a:r>
          </a:p>
        </p:txBody>
      </p:sp>
      <p:sp>
        <p:nvSpPr>
          <p:cNvPr id="45" name="TextShape 2"/>
          <p:cNvSpPr txBox="1"/>
          <p:nvPr/>
        </p:nvSpPr>
        <p:spPr>
          <a:xfrm>
            <a:off x="2198325" y="6340050"/>
            <a:ext cx="9331688" cy="260156"/>
          </a:xfrm>
          <a:prstGeom prst="rect">
            <a:avLst/>
          </a:prstGeom>
          <a:noFill/>
          <a:ln>
            <a:noFill/>
          </a:ln>
        </p:spPr>
        <p:txBody>
          <a:bodyPr wrap="square" lIns="90000" tIns="45000" rIns="90000" bIns="45000">
            <a:spAutoFit/>
          </a:bodyPr>
          <a:lstStyle/>
          <a:p>
            <a:r>
              <a:rPr lang="en-US" sz="1100" b="1" spc="-1" dirty="0">
                <a:solidFill>
                  <a:srgbClr val="0054A6"/>
                </a:solidFill>
                <a:latin typeface="Arial"/>
              </a:rPr>
              <a:t>The Journal of Physiology, Volume: 598, Issue: 22, Pages: 5039-5062, First published: 25 September 2020, DOI: (10.1113/JP279754) </a:t>
            </a:r>
            <a:endParaRPr lang="en-US" sz="1100" spc="-1" dirty="0">
              <a:solidFill>
                <a:srgbClr val="000000"/>
              </a:solidFill>
              <a:latin typeface="Arial"/>
            </a:endParaRPr>
          </a:p>
        </p:txBody>
      </p:sp>
      <p:pic>
        <p:nvPicPr>
          <p:cNvPr id="46" name="Main graphic"/>
          <p:cNvPicPr/>
          <p:nvPr/>
        </p:nvPicPr>
        <p:blipFill>
          <a:blip r:embed="rId3"/>
          <a:stretch/>
        </p:blipFill>
        <p:spPr>
          <a:xfrm>
            <a:off x="2784000" y="964165"/>
            <a:ext cx="6272212" cy="5325315"/>
          </a:xfrm>
          <a:prstGeom prst="rect">
            <a:avLst/>
          </a:prstGeom>
          <a:ln>
            <a:noFill/>
          </a:ln>
        </p:spPr>
      </p:pic>
    </p:spTree>
  </p:cSld>
  <p:clrMapOvr>
    <a:masterClrMapping/>
  </p:clrMapOvr>
  <p:transition spd="slow">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7579496-A3C7-A24B-A9C6-F355E9A0BBA6}"/>
              </a:ext>
            </a:extLst>
          </p:cNvPr>
          <p:cNvSpPr>
            <a:spLocks noGrp="1"/>
          </p:cNvSpPr>
          <p:nvPr>
            <p:ph idx="1"/>
          </p:nvPr>
        </p:nvSpPr>
        <p:spPr>
          <a:xfrm>
            <a:off x="1388210" y="824249"/>
            <a:ext cx="9654076" cy="3837904"/>
          </a:xfrm>
        </p:spPr>
        <p:txBody>
          <a:bodyPr anchor="ctr">
            <a:normAutofit/>
          </a:bodyPr>
          <a:lstStyle/>
          <a:p>
            <a:pPr marL="0" indent="0" algn="ctr">
              <a:buNone/>
            </a:pPr>
            <a:r>
              <a:rPr lang="en-US" sz="4000" b="1" dirty="0"/>
              <a:t>To date, no e-cigarette has been approved as a cessation device or authorized to make a modified risk claim,</a:t>
            </a:r>
            <a:r>
              <a:rPr lang="en-US" sz="4000" dirty="0"/>
              <a:t> and more research is needed to understand the potential risks and benefits these products may offer adults who use tobacco products.</a:t>
            </a:r>
          </a:p>
        </p:txBody>
      </p:sp>
    </p:spTree>
    <p:extLst>
      <p:ext uri="{BB962C8B-B14F-4D97-AF65-F5344CB8AC3E}">
        <p14:creationId xmlns:p14="http://schemas.microsoft.com/office/powerpoint/2010/main" val="252608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5B1C780-F2B7-5945-B119-E7015CCD5240}"/>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kern="1200" dirty="0">
                <a:solidFill>
                  <a:srgbClr val="FFFFFF"/>
                </a:solidFill>
                <a:latin typeface="+mj-lt"/>
                <a:ea typeface="+mj-ea"/>
                <a:cs typeface="+mj-cs"/>
              </a:rPr>
              <a:t>Results from the concept mapping study</a:t>
            </a:r>
            <a:br>
              <a:rPr lang="en-US" sz="4800" kern="1200" dirty="0">
                <a:solidFill>
                  <a:srgbClr val="FFFFFF"/>
                </a:solidFill>
                <a:latin typeface="+mj-lt"/>
                <a:ea typeface="+mj-ea"/>
                <a:cs typeface="+mj-cs"/>
              </a:rPr>
            </a:br>
            <a:endParaRPr lang="en-US" sz="4800" kern="1200" dirty="0">
              <a:solidFill>
                <a:srgbClr val="FFFFFF"/>
              </a:solidFill>
              <a:latin typeface="+mj-lt"/>
              <a:ea typeface="+mj-ea"/>
              <a:cs typeface="+mj-cs"/>
            </a:endParaRPr>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044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14B6A-815F-0040-B4D4-AEAFF3229FBE}"/>
              </a:ext>
            </a:extLst>
          </p:cNvPr>
          <p:cNvSpPr>
            <a:spLocks noGrp="1"/>
          </p:cNvSpPr>
          <p:nvPr>
            <p:ph type="title"/>
          </p:nvPr>
        </p:nvSpPr>
        <p:spPr>
          <a:xfrm>
            <a:off x="7443785" y="1847055"/>
            <a:ext cx="4467225" cy="3614738"/>
          </a:xfrm>
        </p:spPr>
        <p:txBody>
          <a:bodyPr>
            <a:noAutofit/>
          </a:bodyPr>
          <a:lstStyle/>
          <a:p>
            <a:r>
              <a:rPr lang="en-US" sz="2400" dirty="0"/>
              <a:t>Prompt: "A specific negative effect or symptom related to my breathing, nose, mouth, throat, or lungs that I have experienced from vaping/using my e-cigarette is..." </a:t>
            </a:r>
            <a:br>
              <a:rPr lang="en-US" sz="2400" dirty="0"/>
            </a:br>
            <a:br>
              <a:rPr lang="en-US" sz="2400" dirty="0"/>
            </a:br>
            <a:br>
              <a:rPr lang="en-US" sz="2400" dirty="0"/>
            </a:br>
            <a:r>
              <a:rPr lang="en-US" sz="2400" dirty="0"/>
              <a:t>Participants sorted the final list of 56 statements into groups of similar content and rated statements on how true they were for them. </a:t>
            </a:r>
            <a:br>
              <a:rPr lang="en-US" sz="2400" dirty="0"/>
            </a:br>
            <a:br>
              <a:rPr lang="en-US" sz="2400" dirty="0"/>
            </a:br>
            <a:r>
              <a:rPr lang="en-US" sz="2400" dirty="0"/>
              <a:t>Multidimensional scaling analysis identified thematic clusters.</a:t>
            </a:r>
          </a:p>
        </p:txBody>
      </p:sp>
      <p:pic>
        <p:nvPicPr>
          <p:cNvPr id="4" name="Content Placeholder 3">
            <a:extLst>
              <a:ext uri="{FF2B5EF4-FFF2-40B4-BE49-F238E27FC236}">
                <a16:creationId xmlns:a16="http://schemas.microsoft.com/office/drawing/2014/main" id="{23C8951F-3898-C746-95EC-432B12141062}"/>
              </a:ext>
            </a:extLst>
          </p:cNvPr>
          <p:cNvPicPr>
            <a:picLocks noGrp="1" noChangeAspect="1"/>
          </p:cNvPicPr>
          <p:nvPr>
            <p:ph idx="1"/>
          </p:nvPr>
        </p:nvPicPr>
        <p:blipFill rotWithShape="1">
          <a:blip r:embed="rId2"/>
          <a:srcRect r="4647"/>
          <a:stretch/>
        </p:blipFill>
        <p:spPr>
          <a:xfrm>
            <a:off x="0" y="996157"/>
            <a:ext cx="7329488" cy="3275805"/>
          </a:xfrm>
          <a:prstGeom prst="rect">
            <a:avLst/>
          </a:prstGeom>
        </p:spPr>
      </p:pic>
    </p:spTree>
    <p:extLst>
      <p:ext uri="{BB962C8B-B14F-4D97-AF65-F5344CB8AC3E}">
        <p14:creationId xmlns:p14="http://schemas.microsoft.com/office/powerpoint/2010/main" val="2993155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0ADBC9-05AA-7F4A-AE06-B4E1236D0B19}"/>
              </a:ext>
            </a:extLst>
          </p:cNvPr>
          <p:cNvSpPr>
            <a:spLocks noGrp="1"/>
          </p:cNvSpPr>
          <p:nvPr>
            <p:ph type="title"/>
          </p:nvPr>
        </p:nvSpPr>
        <p:spPr>
          <a:xfrm>
            <a:off x="936372" y="164497"/>
            <a:ext cx="10650791" cy="1282019"/>
          </a:xfrm>
        </p:spPr>
        <p:txBody>
          <a:bodyPr anchor="b">
            <a:normAutofit/>
          </a:bodyPr>
          <a:lstStyle/>
          <a:p>
            <a:r>
              <a:rPr lang="en-US" sz="4000" dirty="0"/>
              <a:t>Results: User Identified Respiratory Symptoms</a:t>
            </a:r>
          </a:p>
        </p:txBody>
      </p:sp>
      <p:sp>
        <p:nvSpPr>
          <p:cNvPr id="3" name="Content Placeholder 2">
            <a:extLst>
              <a:ext uri="{FF2B5EF4-FFF2-40B4-BE49-F238E27FC236}">
                <a16:creationId xmlns:a16="http://schemas.microsoft.com/office/drawing/2014/main" id="{33D372FB-CD9F-654B-BF18-D8F333647F58}"/>
              </a:ext>
            </a:extLst>
          </p:cNvPr>
          <p:cNvSpPr>
            <a:spLocks noGrp="1"/>
          </p:cNvSpPr>
          <p:nvPr>
            <p:ph idx="1"/>
          </p:nvPr>
        </p:nvSpPr>
        <p:spPr>
          <a:xfrm>
            <a:off x="265290" y="1611012"/>
            <a:ext cx="4959603" cy="3522569"/>
          </a:xfrm>
        </p:spPr>
        <p:txBody>
          <a:bodyPr anchor="t">
            <a:noAutofit/>
          </a:bodyPr>
          <a:lstStyle/>
          <a:p>
            <a:r>
              <a:rPr lang="en-US" sz="1800" b="1" dirty="0"/>
              <a:t>Fatigue-</a:t>
            </a:r>
            <a:r>
              <a:rPr lang="en-US" sz="1800" dirty="0"/>
              <a:t> low stamina</a:t>
            </a:r>
          </a:p>
          <a:p>
            <a:r>
              <a:rPr lang="en-US" sz="1800" b="1" dirty="0"/>
              <a:t>Chest symptom- </a:t>
            </a:r>
            <a:r>
              <a:rPr lang="en-US" sz="1800" dirty="0"/>
              <a:t>pain, tightness, heart palpitations</a:t>
            </a:r>
          </a:p>
          <a:p>
            <a:r>
              <a:rPr lang="en-US" sz="1800" b="1" dirty="0"/>
              <a:t>Illness symptoms- </a:t>
            </a:r>
            <a:r>
              <a:rPr lang="en-US" sz="1800" dirty="0"/>
              <a:t>headache, dizziness, sick more often</a:t>
            </a:r>
          </a:p>
          <a:p>
            <a:r>
              <a:rPr lang="en-US" sz="1800" b="1" dirty="0"/>
              <a:t>Mucus and congestion- </a:t>
            </a:r>
            <a:r>
              <a:rPr lang="en-US" sz="1800" dirty="0"/>
              <a:t>nasal, chest, more mouth breathing</a:t>
            </a:r>
          </a:p>
          <a:p>
            <a:r>
              <a:rPr lang="en-US" sz="1800" b="1" dirty="0"/>
              <a:t>Breathing problems- </a:t>
            </a:r>
            <a:r>
              <a:rPr lang="en-US" sz="1800" dirty="0"/>
              <a:t>cough, shortness of breath, wheezing.</a:t>
            </a:r>
          </a:p>
          <a:p>
            <a:r>
              <a:rPr lang="en-US" sz="1800" b="1" dirty="0"/>
              <a:t>Mouth symptoms- </a:t>
            </a:r>
            <a:r>
              <a:rPr lang="en-US" sz="1800" dirty="0"/>
              <a:t>bad taste, dry mouth, sore tongue, mouth sores, tooth decay. </a:t>
            </a:r>
          </a:p>
          <a:p>
            <a:r>
              <a:rPr lang="en-US" sz="1800" b="1" dirty="0"/>
              <a:t>Nose and sinus symptoms- </a:t>
            </a:r>
            <a:r>
              <a:rPr lang="en-US" sz="1800" dirty="0"/>
              <a:t>runny nose, burning in nose, swollen lymph nose.</a:t>
            </a:r>
          </a:p>
          <a:p>
            <a:r>
              <a:rPr lang="en-US" sz="1800" b="1" dirty="0"/>
              <a:t>Throat symptoms- </a:t>
            </a:r>
            <a:r>
              <a:rPr lang="en-US" sz="1800" dirty="0"/>
              <a:t>sore throat, burning, itchy</a:t>
            </a:r>
          </a:p>
          <a:p>
            <a:endParaRPr lang="en-US" sz="1800" dirty="0"/>
          </a:p>
        </p:txBody>
      </p:sp>
      <p:pic>
        <p:nvPicPr>
          <p:cNvPr id="4" name="Picture 3">
            <a:extLst>
              <a:ext uri="{FF2B5EF4-FFF2-40B4-BE49-F238E27FC236}">
                <a16:creationId xmlns:a16="http://schemas.microsoft.com/office/drawing/2014/main" id="{49C32127-93FF-CA4F-B4FB-D5C2CCD7B029}"/>
              </a:ext>
            </a:extLst>
          </p:cNvPr>
          <p:cNvPicPr>
            <a:picLocks noChangeAspect="1"/>
          </p:cNvPicPr>
          <p:nvPr/>
        </p:nvPicPr>
        <p:blipFill rotWithShape="1">
          <a:blip r:embed="rId2"/>
          <a:srcRect l="7143" r="1" b="1"/>
          <a:stretch/>
        </p:blipFill>
        <p:spPr>
          <a:xfrm>
            <a:off x="5490183" y="1567231"/>
            <a:ext cx="6701815" cy="3933456"/>
          </a:xfrm>
          <a:prstGeom prst="rect">
            <a:avLst/>
          </a:prstGeom>
        </p:spPr>
      </p:pic>
      <p:sp>
        <p:nvSpPr>
          <p:cNvPr id="18" name="Rectangle 1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575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87A807-1824-A242-8907-6C501D404F2F}"/>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Summary of Results</a:t>
            </a:r>
          </a:p>
        </p:txBody>
      </p:sp>
      <p:graphicFrame>
        <p:nvGraphicFramePr>
          <p:cNvPr id="5" name="Content Placeholder 2">
            <a:extLst>
              <a:ext uri="{FF2B5EF4-FFF2-40B4-BE49-F238E27FC236}">
                <a16:creationId xmlns:a16="http://schemas.microsoft.com/office/drawing/2014/main" id="{B0D79003-FB96-4358-AF4E-A2EBB92D66BD}"/>
              </a:ext>
            </a:extLst>
          </p:cNvPr>
          <p:cNvGraphicFramePr>
            <a:graphicFrameLocks noGrp="1"/>
          </p:cNvGraphicFramePr>
          <p:nvPr>
            <p:ph idx="1"/>
            <p:extLst>
              <p:ext uri="{D42A27DB-BD31-4B8C-83A1-F6EECF244321}">
                <p14:modId xmlns:p14="http://schemas.microsoft.com/office/powerpoint/2010/main" val="425044329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0106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91840C2-C13A-9946-B02A-CEE0BB58E937}"/>
              </a:ext>
            </a:extLst>
          </p:cNvPr>
          <p:cNvSpPr>
            <a:spLocks noGrp="1"/>
          </p:cNvSpPr>
          <p:nvPr>
            <p:ph type="title"/>
          </p:nvPr>
        </p:nvSpPr>
        <p:spPr>
          <a:xfrm>
            <a:off x="2514601" y="818984"/>
            <a:ext cx="8362666" cy="3178689"/>
          </a:xfrm>
        </p:spPr>
        <p:txBody>
          <a:bodyPr vert="horz" lIns="91440" tIns="45720" rIns="91440" bIns="45720" rtlCol="0" anchor="b">
            <a:normAutofit/>
          </a:bodyPr>
          <a:lstStyle/>
          <a:p>
            <a:r>
              <a:rPr lang="en-US" sz="4800" kern="1200" dirty="0">
                <a:solidFill>
                  <a:srgbClr val="FFFFFF"/>
                </a:solidFill>
                <a:latin typeface="+mj-lt"/>
                <a:ea typeface="+mj-ea"/>
                <a:cs typeface="+mj-cs"/>
              </a:rPr>
              <a:t>FDA regulatory actions and health impacts</a:t>
            </a:r>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0882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8D3209-EC50-1A40-A25F-FD77D48D7944}"/>
              </a:ext>
            </a:extLst>
          </p:cNvPr>
          <p:cNvSpPr>
            <a:spLocks noGrp="1"/>
          </p:cNvSpPr>
          <p:nvPr>
            <p:ph type="title"/>
          </p:nvPr>
        </p:nvSpPr>
        <p:spPr>
          <a:xfrm>
            <a:off x="1371599" y="294538"/>
            <a:ext cx="9895951" cy="1033669"/>
          </a:xfrm>
        </p:spPr>
        <p:txBody>
          <a:bodyPr>
            <a:normAutofit/>
          </a:bodyPr>
          <a:lstStyle/>
          <a:p>
            <a:r>
              <a:rPr lang="en-US" sz="3700" dirty="0">
                <a:solidFill>
                  <a:srgbClr val="FFFFFF"/>
                </a:solidFill>
              </a:rPr>
              <a:t>FDA and Premarket Tobacco Product Application</a:t>
            </a:r>
          </a:p>
        </p:txBody>
      </p:sp>
      <p:sp>
        <p:nvSpPr>
          <p:cNvPr id="3" name="Content Placeholder 2">
            <a:extLst>
              <a:ext uri="{FF2B5EF4-FFF2-40B4-BE49-F238E27FC236}">
                <a16:creationId xmlns:a16="http://schemas.microsoft.com/office/drawing/2014/main" id="{4A656DBB-A8BB-A942-8D37-6714AB3C7C4C}"/>
              </a:ext>
            </a:extLst>
          </p:cNvPr>
          <p:cNvSpPr>
            <a:spLocks noGrp="1"/>
          </p:cNvSpPr>
          <p:nvPr>
            <p:ph idx="1"/>
          </p:nvPr>
        </p:nvSpPr>
        <p:spPr>
          <a:xfrm>
            <a:off x="714375" y="2318197"/>
            <a:ext cx="10381255" cy="3683358"/>
          </a:xfrm>
        </p:spPr>
        <p:txBody>
          <a:bodyPr anchor="ctr">
            <a:noAutofit/>
          </a:bodyPr>
          <a:lstStyle/>
          <a:p>
            <a:r>
              <a:rPr lang="en-US" sz="2000" dirty="0"/>
              <a:t>A Premarket Tobacco Product Application (PMTA) can be submitted by any person for any </a:t>
            </a:r>
            <a:r>
              <a:rPr lang="en-US" sz="2000" u="sng" dirty="0">
                <a:hlinkClick r:id="rId2"/>
              </a:rPr>
              <a:t>new tobacco product</a:t>
            </a:r>
            <a:r>
              <a:rPr lang="en-US" sz="2000" dirty="0"/>
              <a:t> seeking an FDA marketing order, under </a:t>
            </a:r>
            <a:r>
              <a:rPr lang="en-US" sz="2000" u="sng" dirty="0">
                <a:hlinkClick r:id="rId3" tooltip="Section 910 of the Federal Food, Drug, and Cosmetic Act - Application for Review of Certain Tobacco Products"/>
              </a:rPr>
              <a:t>section 910(b) of the Federal Food, Drug, and Cosmetic (FD&amp;C) Act</a:t>
            </a:r>
            <a:r>
              <a:rPr lang="en-US" sz="2000" dirty="0"/>
              <a:t>. A PMTA must provide scientific data that demonstrates a product is appropriate for the protection of public health. In order to reach such a decision and to authorize marketing, FDA considers (per section 910(c)(4), among other things: </a:t>
            </a:r>
          </a:p>
          <a:p>
            <a:pPr lvl="1"/>
            <a:r>
              <a:rPr lang="en-US" sz="2000" dirty="0"/>
              <a:t>Risks and benefits to the population as a whole, including people who would use the proposed new tobacco product as well as nonusers;</a:t>
            </a:r>
          </a:p>
          <a:p>
            <a:pPr lvl="1"/>
            <a:r>
              <a:rPr lang="en-US" sz="2000" dirty="0"/>
              <a:t>Whether people who currently use any tobacco product would be more or less likely to stop using such products if the proposed new tobacco product were available; and</a:t>
            </a:r>
          </a:p>
          <a:p>
            <a:pPr lvl="1"/>
            <a:r>
              <a:rPr lang="en-US" sz="2000" dirty="0"/>
              <a:t>Whether people who currently do not use any tobacco products would be more or less likely to begin using tobacco products if the new product were available </a:t>
            </a:r>
          </a:p>
          <a:p>
            <a:pPr marL="0" indent="0">
              <a:buNone/>
            </a:pPr>
            <a:br>
              <a:rPr lang="en-US" sz="2000" dirty="0"/>
            </a:br>
            <a:endParaRPr lang="en-US" sz="2000" dirty="0"/>
          </a:p>
        </p:txBody>
      </p:sp>
    </p:spTree>
    <p:extLst>
      <p:ext uri="{BB962C8B-B14F-4D97-AF65-F5344CB8AC3E}">
        <p14:creationId xmlns:p14="http://schemas.microsoft.com/office/powerpoint/2010/main" val="3028257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F906DF-F335-7549-984B-E55D9E1F9962}"/>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Goals for Today</a:t>
            </a:r>
          </a:p>
        </p:txBody>
      </p:sp>
      <p:graphicFrame>
        <p:nvGraphicFramePr>
          <p:cNvPr id="5" name="Content Placeholder 2">
            <a:extLst>
              <a:ext uri="{FF2B5EF4-FFF2-40B4-BE49-F238E27FC236}">
                <a16:creationId xmlns:a16="http://schemas.microsoft.com/office/drawing/2014/main" id="{5BA31CAA-9151-4C67-AD9C-C8805CF40F0B}"/>
              </a:ext>
            </a:extLst>
          </p:cNvPr>
          <p:cNvGraphicFramePr>
            <a:graphicFrameLocks noGrp="1"/>
          </p:cNvGraphicFramePr>
          <p:nvPr>
            <p:ph idx="1"/>
            <p:extLst>
              <p:ext uri="{D42A27DB-BD31-4B8C-83A1-F6EECF244321}">
                <p14:modId xmlns:p14="http://schemas.microsoft.com/office/powerpoint/2010/main" val="346270706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031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785E6F-0142-2346-960C-45DBF9BB2E4D}"/>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FDA Review of Other E-cigarette Applications</a:t>
            </a:r>
          </a:p>
        </p:txBody>
      </p:sp>
      <p:sp>
        <p:nvSpPr>
          <p:cNvPr id="3" name="Content Placeholder 2">
            <a:extLst>
              <a:ext uri="{FF2B5EF4-FFF2-40B4-BE49-F238E27FC236}">
                <a16:creationId xmlns:a16="http://schemas.microsoft.com/office/drawing/2014/main" id="{8B53BD76-9B9A-A441-9871-7D4EA80D6B5F}"/>
              </a:ext>
            </a:extLst>
          </p:cNvPr>
          <p:cNvSpPr>
            <a:spLocks noGrp="1"/>
          </p:cNvSpPr>
          <p:nvPr>
            <p:ph idx="1"/>
          </p:nvPr>
        </p:nvSpPr>
        <p:spPr>
          <a:xfrm>
            <a:off x="1371599" y="2318197"/>
            <a:ext cx="9724031" cy="3683358"/>
          </a:xfrm>
        </p:spPr>
        <p:txBody>
          <a:bodyPr anchor="ctr">
            <a:normAutofit/>
          </a:bodyPr>
          <a:lstStyle/>
          <a:p>
            <a:r>
              <a:rPr lang="en-US" sz="2000" dirty="0"/>
              <a:t>Applications for many ENDS and other new deemed tobacco products on the market as of Aug. 8, 2016 were required to be </a:t>
            </a:r>
            <a:r>
              <a:rPr lang="en-US" sz="2000" u="sng" dirty="0">
                <a:hlinkClick r:id="rId2" tooltip="Submit Tobacco Product Applications for Deemed Tobacco Products ">
                  <a:extLst>
                    <a:ext uri="{A12FA001-AC4F-418D-AE19-62706E023703}">
                      <ahyp:hlinkClr xmlns:ahyp="http://schemas.microsoft.com/office/drawing/2018/hyperlinkcolor" val="tx"/>
                    </a:ext>
                  </a:extLst>
                </a:hlinkClick>
              </a:rPr>
              <a:t>submitted to FDA by Sept. 9, 2020</a:t>
            </a:r>
            <a:r>
              <a:rPr lang="en-US" sz="2000" dirty="0"/>
              <a:t>. </a:t>
            </a:r>
          </a:p>
          <a:p>
            <a:endParaRPr lang="en-US" sz="2000" dirty="0"/>
          </a:p>
          <a:p>
            <a:r>
              <a:rPr lang="en-US" sz="2000" dirty="0"/>
              <a:t>FDA has taken action on over 98% of the applications submitted by that deadline. This includes issuing </a:t>
            </a:r>
            <a:r>
              <a:rPr lang="en-US" sz="2000" u="sng" dirty="0">
                <a:hlinkClick r:id="rId3" tooltip="Tobacco Products Marketing Orders">
                  <a:extLst>
                    <a:ext uri="{A12FA001-AC4F-418D-AE19-62706E023703}">
                      <ahyp:hlinkClr xmlns:ahyp="http://schemas.microsoft.com/office/drawing/2018/hyperlinkcolor" val="tx"/>
                    </a:ext>
                  </a:extLst>
                </a:hlinkClick>
              </a:rPr>
              <a:t>MDOs</a:t>
            </a:r>
            <a:r>
              <a:rPr lang="en-US" sz="2000" dirty="0"/>
              <a:t> for more than one million flavored ENDS products that lacked sufficient evidence that the benefit to adult smokers who used the flavor products would overcome the public health concern posed by the well-documented and considerable appeal of the products to youth. </a:t>
            </a:r>
          </a:p>
          <a:p>
            <a:endParaRPr lang="en-US" sz="2000" dirty="0"/>
          </a:p>
          <a:p>
            <a:r>
              <a:rPr lang="en-US" sz="2000" dirty="0"/>
              <a:t>FDA posted a </a:t>
            </a:r>
            <a:r>
              <a:rPr lang="en-US" sz="2000" u="sng" dirty="0">
                <a:hlinkClick r:id="rId4" tooltip="CTP_508_Sep-2020-Flavored-ENDS-TPLReview-Redacted">
                  <a:extLst>
                    <a:ext uri="{A12FA001-AC4F-418D-AE19-62706E023703}">
                      <ahyp:hlinkClr xmlns:ahyp="http://schemas.microsoft.com/office/drawing/2018/hyperlinkcolor" val="tx"/>
                    </a:ext>
                  </a:extLst>
                </a:hlinkClick>
              </a:rPr>
              <a:t>sample MDO decision summary</a:t>
            </a:r>
            <a:r>
              <a:rPr lang="en-US" sz="2000" dirty="0"/>
              <a:t>. </a:t>
            </a:r>
          </a:p>
        </p:txBody>
      </p:sp>
    </p:spTree>
    <p:extLst>
      <p:ext uri="{BB962C8B-B14F-4D97-AF65-F5344CB8AC3E}">
        <p14:creationId xmlns:p14="http://schemas.microsoft.com/office/powerpoint/2010/main" val="3395796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2078E7-02CE-9A49-BF03-BF19FFCD9142}"/>
              </a:ext>
            </a:extLst>
          </p:cNvPr>
          <p:cNvSpPr>
            <a:spLocks noGrp="1"/>
          </p:cNvSpPr>
          <p:nvPr>
            <p:ph type="title"/>
          </p:nvPr>
        </p:nvSpPr>
        <p:spPr>
          <a:xfrm>
            <a:off x="1371599" y="294538"/>
            <a:ext cx="9895951" cy="1033669"/>
          </a:xfrm>
        </p:spPr>
        <p:txBody>
          <a:bodyPr>
            <a:normAutofit/>
          </a:bodyPr>
          <a:lstStyle/>
          <a:p>
            <a:r>
              <a:rPr lang="en-US" sz="3700" dirty="0">
                <a:solidFill>
                  <a:srgbClr val="FFFFFF"/>
                </a:solidFill>
              </a:rPr>
              <a:t>Language from Sample Letter by FDA to Industry</a:t>
            </a:r>
          </a:p>
        </p:txBody>
      </p:sp>
      <p:sp>
        <p:nvSpPr>
          <p:cNvPr id="3" name="Content Placeholder 2">
            <a:extLst>
              <a:ext uri="{FF2B5EF4-FFF2-40B4-BE49-F238E27FC236}">
                <a16:creationId xmlns:a16="http://schemas.microsoft.com/office/drawing/2014/main" id="{4153FDA2-CB58-5340-8A5D-7FE4CF8F45F7}"/>
              </a:ext>
            </a:extLst>
          </p:cNvPr>
          <p:cNvSpPr>
            <a:spLocks noGrp="1"/>
          </p:cNvSpPr>
          <p:nvPr>
            <p:ph idx="1"/>
          </p:nvPr>
        </p:nvSpPr>
        <p:spPr>
          <a:xfrm>
            <a:off x="700086" y="2161035"/>
            <a:ext cx="9724031" cy="3683358"/>
          </a:xfrm>
        </p:spPr>
        <p:txBody>
          <a:bodyPr anchor="ctr">
            <a:noAutofit/>
          </a:bodyPr>
          <a:lstStyle/>
          <a:p>
            <a:pPr marL="0" indent="0">
              <a:buNone/>
            </a:pPr>
            <a:r>
              <a:rPr lang="en-US" sz="2400" dirty="0"/>
              <a:t>These applications for flavored ENDS products lack evidence to demonstrate that permitting the marketing of these products would be appropriate for the protection of the public health (APPH). Given the known and substantial risk of flavored ENDS with respect to youth appeal, uptake, and use, applicants would need reliable and robust evidence of a potential benefit to adult smokers that could justify that risk. Accordingly, in order to show that a flavored ENDS is </a:t>
            </a:r>
            <a:r>
              <a:rPr lang="en-US" sz="2400" u="sng" dirty="0"/>
              <a:t>appropriate for the protection of public health</a:t>
            </a:r>
            <a:r>
              <a:rPr lang="en-US" sz="2400" dirty="0"/>
              <a:t>, the applicant must show that the benefit to adults switching from or reducing cigarettes </a:t>
            </a:r>
            <a:r>
              <a:rPr lang="en-US" sz="2400" u="sng" dirty="0"/>
              <a:t>outweighs</a:t>
            </a:r>
            <a:r>
              <a:rPr lang="en-US" sz="2400" dirty="0"/>
              <a:t> the risk to youth. </a:t>
            </a:r>
          </a:p>
          <a:p>
            <a:endParaRPr lang="en-US" sz="2400" dirty="0"/>
          </a:p>
          <a:p>
            <a:pPr marL="0" indent="0">
              <a:buNone/>
            </a:pPr>
            <a:r>
              <a:rPr lang="en-US" sz="2400" dirty="0"/>
              <a:t>https://www.fda.gov/media/152504/download</a:t>
            </a:r>
          </a:p>
        </p:txBody>
      </p:sp>
    </p:spTree>
    <p:extLst>
      <p:ext uri="{BB962C8B-B14F-4D97-AF65-F5344CB8AC3E}">
        <p14:creationId xmlns:p14="http://schemas.microsoft.com/office/powerpoint/2010/main" val="334411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2F68FE-CEC1-7142-99EE-C42AA5882EF4}"/>
              </a:ext>
            </a:extLst>
          </p:cNvPr>
          <p:cNvSpPr>
            <a:spLocks noGrp="1"/>
          </p:cNvSpPr>
          <p:nvPr>
            <p:ph type="title"/>
          </p:nvPr>
        </p:nvSpPr>
        <p:spPr>
          <a:xfrm>
            <a:off x="257239" y="472628"/>
            <a:ext cx="11701463" cy="877729"/>
          </a:xfrm>
        </p:spPr>
        <p:txBody>
          <a:bodyPr anchor="ctr">
            <a:noAutofit/>
          </a:bodyPr>
          <a:lstStyle/>
          <a:p>
            <a:r>
              <a:rPr lang="en-US" sz="3600" dirty="0">
                <a:solidFill>
                  <a:srgbClr val="FFFFFF"/>
                </a:solidFill>
              </a:rPr>
              <a:t>2021 FDA Approved Premarket Tobacco Product Marketing Orders (n=7)</a:t>
            </a:r>
            <a:br>
              <a:rPr lang="en-US" sz="3600" dirty="0">
                <a:solidFill>
                  <a:srgbClr val="FFFFFF"/>
                </a:solidFill>
              </a:rPr>
            </a:br>
            <a:endParaRPr lang="en-US" sz="3600" dirty="0">
              <a:solidFill>
                <a:srgbClr val="FFFFFF"/>
              </a:solidFill>
            </a:endParaRPr>
          </a:p>
        </p:txBody>
      </p:sp>
      <p:graphicFrame>
        <p:nvGraphicFramePr>
          <p:cNvPr id="4" name="Table 4">
            <a:extLst>
              <a:ext uri="{FF2B5EF4-FFF2-40B4-BE49-F238E27FC236}">
                <a16:creationId xmlns:a16="http://schemas.microsoft.com/office/drawing/2014/main" id="{887B6022-1F33-AA42-9B94-DC2BDEFD0EE7}"/>
              </a:ext>
            </a:extLst>
          </p:cNvPr>
          <p:cNvGraphicFramePr>
            <a:graphicFrameLocks noGrp="1"/>
          </p:cNvGraphicFramePr>
          <p:nvPr>
            <p:ph idx="1"/>
            <p:extLst>
              <p:ext uri="{D42A27DB-BD31-4B8C-83A1-F6EECF244321}">
                <p14:modId xmlns:p14="http://schemas.microsoft.com/office/powerpoint/2010/main" val="698218039"/>
              </p:ext>
            </p:extLst>
          </p:nvPr>
        </p:nvGraphicFramePr>
        <p:xfrm>
          <a:off x="452931" y="1489947"/>
          <a:ext cx="11286138" cy="5343808"/>
        </p:xfrm>
        <a:graphic>
          <a:graphicData uri="http://schemas.openxmlformats.org/drawingml/2006/table">
            <a:tbl>
              <a:tblPr firstRow="1" bandRow="1">
                <a:tableStyleId>{93296810-A885-4BE3-A3E7-6D5BEEA58F35}</a:tableStyleId>
              </a:tblPr>
              <a:tblGrid>
                <a:gridCol w="2657564">
                  <a:extLst>
                    <a:ext uri="{9D8B030D-6E8A-4147-A177-3AD203B41FA5}">
                      <a16:colId xmlns:a16="http://schemas.microsoft.com/office/drawing/2014/main" val="382052440"/>
                    </a:ext>
                  </a:extLst>
                </a:gridCol>
                <a:gridCol w="3645516">
                  <a:extLst>
                    <a:ext uri="{9D8B030D-6E8A-4147-A177-3AD203B41FA5}">
                      <a16:colId xmlns:a16="http://schemas.microsoft.com/office/drawing/2014/main" val="1635616632"/>
                    </a:ext>
                  </a:extLst>
                </a:gridCol>
                <a:gridCol w="1738337">
                  <a:extLst>
                    <a:ext uri="{9D8B030D-6E8A-4147-A177-3AD203B41FA5}">
                      <a16:colId xmlns:a16="http://schemas.microsoft.com/office/drawing/2014/main" val="2742869415"/>
                    </a:ext>
                  </a:extLst>
                </a:gridCol>
                <a:gridCol w="1532156">
                  <a:extLst>
                    <a:ext uri="{9D8B030D-6E8A-4147-A177-3AD203B41FA5}">
                      <a16:colId xmlns:a16="http://schemas.microsoft.com/office/drawing/2014/main" val="493111475"/>
                    </a:ext>
                  </a:extLst>
                </a:gridCol>
                <a:gridCol w="1712565">
                  <a:extLst>
                    <a:ext uri="{9D8B030D-6E8A-4147-A177-3AD203B41FA5}">
                      <a16:colId xmlns:a16="http://schemas.microsoft.com/office/drawing/2014/main" val="662038038"/>
                    </a:ext>
                  </a:extLst>
                </a:gridCol>
              </a:tblGrid>
              <a:tr h="338913">
                <a:tc>
                  <a:txBody>
                    <a:bodyPr/>
                    <a:lstStyle/>
                    <a:p>
                      <a:pPr algn="l" fontAlgn="t"/>
                      <a:r>
                        <a:rPr lang="en-US" sz="1800" dirty="0">
                          <a:effectLst/>
                        </a:rPr>
                        <a:t>Manufacturer</a:t>
                      </a:r>
                    </a:p>
                  </a:txBody>
                  <a:tcPr marL="59668" marR="59668" marT="59668" marB="59668"/>
                </a:tc>
                <a:tc>
                  <a:txBody>
                    <a:bodyPr/>
                    <a:lstStyle/>
                    <a:p>
                      <a:pPr algn="l" fontAlgn="t"/>
                      <a:r>
                        <a:rPr lang="en-US" sz="1800" dirty="0">
                          <a:effectLst/>
                        </a:rPr>
                        <a:t>Product Name and Order Letter</a:t>
                      </a:r>
                    </a:p>
                  </a:txBody>
                  <a:tcPr marL="59668" marR="59668" marT="59668" marB="59668"/>
                </a:tc>
                <a:tc>
                  <a:txBody>
                    <a:bodyPr/>
                    <a:lstStyle/>
                    <a:p>
                      <a:pPr algn="l" fontAlgn="t"/>
                      <a:r>
                        <a:rPr lang="en-US" sz="1800" dirty="0">
                          <a:effectLst/>
                        </a:rPr>
                        <a:t>Product Category</a:t>
                      </a:r>
                    </a:p>
                  </a:txBody>
                  <a:tcPr marL="59668" marR="59668" marT="59668" marB="59668"/>
                </a:tc>
                <a:tc>
                  <a:txBody>
                    <a:bodyPr/>
                    <a:lstStyle/>
                    <a:p>
                      <a:pPr algn="l" fontAlgn="t"/>
                      <a:r>
                        <a:rPr lang="en-US" sz="1800" dirty="0">
                          <a:effectLst/>
                        </a:rPr>
                        <a:t>Date Issued</a:t>
                      </a:r>
                    </a:p>
                  </a:txBody>
                  <a:tcPr marL="59668" marR="59668" marT="59668" marB="59668"/>
                </a:tc>
                <a:tc>
                  <a:txBody>
                    <a:bodyPr/>
                    <a:lstStyle/>
                    <a:p>
                      <a:pPr algn="l" fontAlgn="t"/>
                      <a:r>
                        <a:rPr lang="en-US" sz="1800" dirty="0">
                          <a:effectLst/>
                        </a:rPr>
                        <a:t>Decision Summary</a:t>
                      </a:r>
                    </a:p>
                  </a:txBody>
                  <a:tcPr marL="59668" marR="59668" marT="59668" marB="59668"/>
                </a:tc>
                <a:extLst>
                  <a:ext uri="{0D108BD9-81ED-4DB2-BD59-A6C34878D82A}">
                    <a16:rowId xmlns:a16="http://schemas.microsoft.com/office/drawing/2014/main" val="3511963492"/>
                  </a:ext>
                </a:extLst>
              </a:tr>
              <a:tr h="529849">
                <a:tc>
                  <a:txBody>
                    <a:bodyPr/>
                    <a:lstStyle/>
                    <a:p>
                      <a:pPr fontAlgn="t"/>
                      <a:r>
                        <a:rPr lang="en-US" sz="1800" dirty="0">
                          <a:effectLst/>
                        </a:rPr>
                        <a:t>U.S. Smokeless Tobacco Company LLC</a:t>
                      </a:r>
                    </a:p>
                  </a:txBody>
                  <a:tcPr marL="59668" marR="59668" marT="59668" marB="59668"/>
                </a:tc>
                <a:tc>
                  <a:txBody>
                    <a:bodyPr/>
                    <a:lstStyle/>
                    <a:p>
                      <a:pPr fontAlgn="t"/>
                      <a:r>
                        <a:rPr lang="en-US" sz="1800" u="sng" dirty="0">
                          <a:solidFill>
                            <a:srgbClr val="007CBA"/>
                          </a:solidFill>
                          <a:effectLst/>
                          <a:hlinkClick r:id="rId2" tooltip="CTP - Premarket Tobacco Product Marketing Granted Orders - MGO 101921"/>
                        </a:rPr>
                        <a:t>VERVE® Discs Blue Mint</a:t>
                      </a:r>
                      <a:endParaRPr lang="en-US" sz="1800" dirty="0">
                        <a:effectLst/>
                      </a:endParaRPr>
                    </a:p>
                  </a:txBody>
                  <a:tcPr marL="59668" marR="59668" marT="59668" marB="59668"/>
                </a:tc>
                <a:tc>
                  <a:txBody>
                    <a:bodyPr/>
                    <a:lstStyle/>
                    <a:p>
                      <a:pPr fontAlgn="t"/>
                      <a:r>
                        <a:rPr lang="en-US" sz="1800" dirty="0">
                          <a:effectLst/>
                        </a:rPr>
                        <a:t>Other</a:t>
                      </a:r>
                    </a:p>
                  </a:txBody>
                  <a:tcPr marL="59668" marR="59668" marT="59668" marB="59668"/>
                </a:tc>
                <a:tc>
                  <a:txBody>
                    <a:bodyPr/>
                    <a:lstStyle/>
                    <a:p>
                      <a:pPr fontAlgn="t"/>
                      <a:r>
                        <a:rPr lang="en-US" sz="1800" dirty="0">
                          <a:effectLst/>
                        </a:rPr>
                        <a:t>10/19/2021</a:t>
                      </a:r>
                    </a:p>
                  </a:txBody>
                  <a:tcPr marL="59668" marR="59668" marT="59668" marB="59668"/>
                </a:tc>
                <a:tc>
                  <a:txBody>
                    <a:bodyPr/>
                    <a:lstStyle/>
                    <a:p>
                      <a:pPr fontAlgn="t"/>
                      <a:r>
                        <a:rPr lang="en-US" sz="1800" u="sng" dirty="0">
                          <a:solidFill>
                            <a:srgbClr val="007CBA"/>
                          </a:solidFill>
                          <a:effectLst/>
                          <a:hlinkClick r:id="rId3" tooltip="CTP - Premarket Tobacco Product Marketing Granted Orders - ES 101921"/>
                        </a:rPr>
                        <a:t>PM0000470</a:t>
                      </a:r>
                      <a:endParaRPr lang="en-US" sz="1800" dirty="0">
                        <a:effectLst/>
                      </a:endParaRPr>
                    </a:p>
                  </a:txBody>
                  <a:tcPr marL="59668" marR="59668" marT="59668" marB="59668"/>
                </a:tc>
                <a:extLst>
                  <a:ext uri="{0D108BD9-81ED-4DB2-BD59-A6C34878D82A}">
                    <a16:rowId xmlns:a16="http://schemas.microsoft.com/office/drawing/2014/main" val="1873218142"/>
                  </a:ext>
                </a:extLst>
              </a:tr>
              <a:tr h="529849">
                <a:tc>
                  <a:txBody>
                    <a:bodyPr/>
                    <a:lstStyle/>
                    <a:p>
                      <a:pPr fontAlgn="t"/>
                      <a:r>
                        <a:rPr lang="en-US" sz="1800" dirty="0">
                          <a:effectLst/>
                        </a:rPr>
                        <a:t>U.S. Smokeless Tobacco Company LLC</a:t>
                      </a:r>
                    </a:p>
                  </a:txBody>
                  <a:tcPr marL="59668" marR="59668" marT="59668" marB="59668"/>
                </a:tc>
                <a:tc>
                  <a:txBody>
                    <a:bodyPr/>
                    <a:lstStyle/>
                    <a:p>
                      <a:pPr fontAlgn="t"/>
                      <a:r>
                        <a:rPr lang="en-US" sz="1800" u="sng" dirty="0">
                          <a:solidFill>
                            <a:srgbClr val="007CBA"/>
                          </a:solidFill>
                          <a:effectLst/>
                          <a:hlinkClick r:id="rId2" tooltip="CTP - Premarket Tobacco Product Marketing Granted Orders - MGO 101921"/>
                        </a:rPr>
                        <a:t>VERVE® Chews Blue Mint</a:t>
                      </a:r>
                      <a:endParaRPr lang="en-US" sz="1800" dirty="0">
                        <a:effectLst/>
                      </a:endParaRPr>
                    </a:p>
                  </a:txBody>
                  <a:tcPr marL="59668" marR="59668" marT="59668" marB="59668"/>
                </a:tc>
                <a:tc>
                  <a:txBody>
                    <a:bodyPr/>
                    <a:lstStyle/>
                    <a:p>
                      <a:pPr fontAlgn="t"/>
                      <a:r>
                        <a:rPr lang="en-US" sz="1800" dirty="0">
                          <a:effectLst/>
                        </a:rPr>
                        <a:t>Other</a:t>
                      </a:r>
                    </a:p>
                  </a:txBody>
                  <a:tcPr marL="59668" marR="59668" marT="59668" marB="59668"/>
                </a:tc>
                <a:tc>
                  <a:txBody>
                    <a:bodyPr/>
                    <a:lstStyle/>
                    <a:p>
                      <a:pPr fontAlgn="t"/>
                      <a:r>
                        <a:rPr lang="en-US" sz="1800" dirty="0">
                          <a:effectLst/>
                        </a:rPr>
                        <a:t>10/19/2021</a:t>
                      </a:r>
                    </a:p>
                  </a:txBody>
                  <a:tcPr marL="59668" marR="59668" marT="59668" marB="59668"/>
                </a:tc>
                <a:tc>
                  <a:txBody>
                    <a:bodyPr/>
                    <a:lstStyle/>
                    <a:p>
                      <a:pPr fontAlgn="t"/>
                      <a:r>
                        <a:rPr lang="en-US" sz="1800" u="sng" dirty="0">
                          <a:solidFill>
                            <a:srgbClr val="007CBA"/>
                          </a:solidFill>
                          <a:effectLst/>
                          <a:hlinkClick r:id="rId3" tooltip="CTP - Premarket Tobacco Product Marketing Granted Orders - ES 101921"/>
                        </a:rPr>
                        <a:t>PM0000471</a:t>
                      </a:r>
                      <a:endParaRPr lang="en-US" sz="1800" dirty="0">
                        <a:effectLst/>
                      </a:endParaRPr>
                    </a:p>
                  </a:txBody>
                  <a:tcPr marL="59668" marR="59668" marT="59668" marB="59668"/>
                </a:tc>
                <a:extLst>
                  <a:ext uri="{0D108BD9-81ED-4DB2-BD59-A6C34878D82A}">
                    <a16:rowId xmlns:a16="http://schemas.microsoft.com/office/drawing/2014/main" val="3680511259"/>
                  </a:ext>
                </a:extLst>
              </a:tr>
              <a:tr h="529849">
                <a:tc>
                  <a:txBody>
                    <a:bodyPr/>
                    <a:lstStyle/>
                    <a:p>
                      <a:pPr fontAlgn="t"/>
                      <a:r>
                        <a:rPr lang="en-US" sz="1800" dirty="0">
                          <a:effectLst/>
                        </a:rPr>
                        <a:t>U.S. Smokeless Tobacco Company LLC</a:t>
                      </a:r>
                    </a:p>
                  </a:txBody>
                  <a:tcPr marL="59668" marR="59668" marT="59668" marB="59668"/>
                </a:tc>
                <a:tc>
                  <a:txBody>
                    <a:bodyPr/>
                    <a:lstStyle/>
                    <a:p>
                      <a:pPr fontAlgn="t"/>
                      <a:r>
                        <a:rPr lang="en-US" sz="1800" u="sng" dirty="0">
                          <a:solidFill>
                            <a:srgbClr val="007CBA"/>
                          </a:solidFill>
                          <a:effectLst/>
                          <a:hlinkClick r:id="rId2" tooltip="CTP - Premarket Tobacco Product Marketing Granted Orders - MGO 101921"/>
                        </a:rPr>
                        <a:t>VERVE® Discs Green Mint</a:t>
                      </a:r>
                      <a:endParaRPr lang="en-US" sz="1800" dirty="0">
                        <a:effectLst/>
                      </a:endParaRPr>
                    </a:p>
                  </a:txBody>
                  <a:tcPr marL="59668" marR="59668" marT="59668" marB="59668"/>
                </a:tc>
                <a:tc>
                  <a:txBody>
                    <a:bodyPr/>
                    <a:lstStyle/>
                    <a:p>
                      <a:pPr fontAlgn="t"/>
                      <a:r>
                        <a:rPr lang="en-US" sz="1800" dirty="0">
                          <a:effectLst/>
                        </a:rPr>
                        <a:t>Other</a:t>
                      </a:r>
                    </a:p>
                  </a:txBody>
                  <a:tcPr marL="59668" marR="59668" marT="59668" marB="59668"/>
                </a:tc>
                <a:tc>
                  <a:txBody>
                    <a:bodyPr/>
                    <a:lstStyle/>
                    <a:p>
                      <a:pPr fontAlgn="t"/>
                      <a:r>
                        <a:rPr lang="en-US" sz="1800" dirty="0">
                          <a:effectLst/>
                        </a:rPr>
                        <a:t>10/19/2021</a:t>
                      </a:r>
                    </a:p>
                  </a:txBody>
                  <a:tcPr marL="59668" marR="59668" marT="59668" marB="59668"/>
                </a:tc>
                <a:tc>
                  <a:txBody>
                    <a:bodyPr/>
                    <a:lstStyle/>
                    <a:p>
                      <a:pPr fontAlgn="t"/>
                      <a:r>
                        <a:rPr lang="en-US" sz="1800" u="sng" dirty="0">
                          <a:solidFill>
                            <a:srgbClr val="007CBA"/>
                          </a:solidFill>
                          <a:effectLst/>
                          <a:hlinkClick r:id="rId3" tooltip="CTP - Premarket Tobacco Product Marketing Granted Orders - ES 101921"/>
                        </a:rPr>
                        <a:t>PM0000472</a:t>
                      </a:r>
                      <a:endParaRPr lang="en-US" sz="1800" dirty="0">
                        <a:effectLst/>
                      </a:endParaRPr>
                    </a:p>
                  </a:txBody>
                  <a:tcPr marL="59668" marR="59668" marT="59668" marB="59668"/>
                </a:tc>
                <a:extLst>
                  <a:ext uri="{0D108BD9-81ED-4DB2-BD59-A6C34878D82A}">
                    <a16:rowId xmlns:a16="http://schemas.microsoft.com/office/drawing/2014/main" val="2541247585"/>
                  </a:ext>
                </a:extLst>
              </a:tr>
              <a:tr h="529849">
                <a:tc>
                  <a:txBody>
                    <a:bodyPr/>
                    <a:lstStyle/>
                    <a:p>
                      <a:pPr fontAlgn="t"/>
                      <a:r>
                        <a:rPr lang="en-US" sz="1800" dirty="0">
                          <a:effectLst/>
                        </a:rPr>
                        <a:t>U.S. Smokeless Tobacco Company LLC</a:t>
                      </a:r>
                    </a:p>
                  </a:txBody>
                  <a:tcPr marL="59668" marR="59668" marT="59668" marB="59668"/>
                </a:tc>
                <a:tc>
                  <a:txBody>
                    <a:bodyPr/>
                    <a:lstStyle/>
                    <a:p>
                      <a:pPr fontAlgn="t"/>
                      <a:r>
                        <a:rPr lang="en-US" sz="1800" u="sng" dirty="0">
                          <a:solidFill>
                            <a:srgbClr val="007CBA"/>
                          </a:solidFill>
                          <a:effectLst/>
                          <a:hlinkClick r:id="rId2" tooltip="CTP - Premarket Tobacco Product Marketing Granted Orders - MGO 101921"/>
                        </a:rPr>
                        <a:t>VERVE® Chews Green Mint</a:t>
                      </a:r>
                      <a:endParaRPr lang="en-US" sz="1800" dirty="0">
                        <a:effectLst/>
                      </a:endParaRPr>
                    </a:p>
                  </a:txBody>
                  <a:tcPr marL="59668" marR="59668" marT="59668" marB="59668"/>
                </a:tc>
                <a:tc>
                  <a:txBody>
                    <a:bodyPr/>
                    <a:lstStyle/>
                    <a:p>
                      <a:pPr fontAlgn="t"/>
                      <a:r>
                        <a:rPr lang="en-US" sz="1800" dirty="0">
                          <a:effectLst/>
                        </a:rPr>
                        <a:t>Other</a:t>
                      </a:r>
                    </a:p>
                  </a:txBody>
                  <a:tcPr marL="59668" marR="59668" marT="59668" marB="59668"/>
                </a:tc>
                <a:tc>
                  <a:txBody>
                    <a:bodyPr/>
                    <a:lstStyle/>
                    <a:p>
                      <a:pPr fontAlgn="t"/>
                      <a:r>
                        <a:rPr lang="en-US" sz="1800" dirty="0">
                          <a:effectLst/>
                        </a:rPr>
                        <a:t>10/19/2021</a:t>
                      </a:r>
                    </a:p>
                  </a:txBody>
                  <a:tcPr marL="59668" marR="59668" marT="59668" marB="59668"/>
                </a:tc>
                <a:tc>
                  <a:txBody>
                    <a:bodyPr/>
                    <a:lstStyle/>
                    <a:p>
                      <a:pPr fontAlgn="t"/>
                      <a:r>
                        <a:rPr lang="en-US" sz="1800" u="sng" dirty="0">
                          <a:solidFill>
                            <a:srgbClr val="007CBA"/>
                          </a:solidFill>
                          <a:effectLst/>
                          <a:hlinkClick r:id="rId3" tooltip="CTP - Premarket Tobacco Product Marketing Granted Orders - ES 101921"/>
                        </a:rPr>
                        <a:t>PM0000473</a:t>
                      </a:r>
                      <a:endParaRPr lang="en-US" sz="1800" dirty="0">
                        <a:effectLst/>
                      </a:endParaRPr>
                    </a:p>
                  </a:txBody>
                  <a:tcPr marL="59668" marR="59668" marT="59668" marB="59668"/>
                </a:tc>
                <a:extLst>
                  <a:ext uri="{0D108BD9-81ED-4DB2-BD59-A6C34878D82A}">
                    <a16:rowId xmlns:a16="http://schemas.microsoft.com/office/drawing/2014/main" val="1484436477"/>
                  </a:ext>
                </a:extLst>
              </a:tr>
              <a:tr h="338913">
                <a:tc>
                  <a:txBody>
                    <a:bodyPr/>
                    <a:lstStyle/>
                    <a:p>
                      <a:pPr fontAlgn="t"/>
                      <a:r>
                        <a:rPr lang="en-US" sz="1800" dirty="0">
                          <a:effectLst/>
                        </a:rPr>
                        <a:t>R.J. Reynolds Vapor Company</a:t>
                      </a:r>
                    </a:p>
                  </a:txBody>
                  <a:tcPr marL="59668" marR="59668" marT="59668" marB="59668"/>
                </a:tc>
                <a:tc>
                  <a:txBody>
                    <a:bodyPr/>
                    <a:lstStyle/>
                    <a:p>
                      <a:pPr fontAlgn="t"/>
                      <a:r>
                        <a:rPr lang="en-US" sz="1800" u="sng" dirty="0">
                          <a:solidFill>
                            <a:srgbClr val="007CBA"/>
                          </a:solidFill>
                          <a:effectLst/>
                          <a:hlinkClick r:id="rId4" tooltip="ctp-mgo-vuse-101221.pdf"/>
                        </a:rPr>
                        <a:t>Vuse Solo Power Unit</a:t>
                      </a:r>
                      <a:endParaRPr lang="en-US" sz="1800" dirty="0">
                        <a:effectLst/>
                      </a:endParaRPr>
                    </a:p>
                  </a:txBody>
                  <a:tcPr marL="59668" marR="59668" marT="59668" marB="59668"/>
                </a:tc>
                <a:tc>
                  <a:txBody>
                    <a:bodyPr/>
                    <a:lstStyle/>
                    <a:p>
                      <a:pPr fontAlgn="t"/>
                      <a:r>
                        <a:rPr lang="en-US" sz="1800" dirty="0">
                          <a:effectLst/>
                        </a:rPr>
                        <a:t>ENDS</a:t>
                      </a:r>
                    </a:p>
                  </a:txBody>
                  <a:tcPr marL="59668" marR="59668" marT="59668" marB="59668"/>
                </a:tc>
                <a:tc>
                  <a:txBody>
                    <a:bodyPr/>
                    <a:lstStyle/>
                    <a:p>
                      <a:pPr fontAlgn="t"/>
                      <a:r>
                        <a:rPr lang="en-US" sz="1800" dirty="0">
                          <a:effectLst/>
                        </a:rPr>
                        <a:t>10/12/2021</a:t>
                      </a:r>
                    </a:p>
                  </a:txBody>
                  <a:tcPr marL="59668" marR="59668" marT="59668" marB="59668"/>
                </a:tc>
                <a:tc>
                  <a:txBody>
                    <a:bodyPr/>
                    <a:lstStyle/>
                    <a:p>
                      <a:pPr fontAlgn="t"/>
                      <a:r>
                        <a:rPr lang="en-US" sz="1800" u="sng" dirty="0">
                          <a:solidFill>
                            <a:srgbClr val="007CBA"/>
                          </a:solidFill>
                          <a:effectLst/>
                          <a:hlinkClick r:id="rId5" tooltip="ctp-vuse-tpl-101221.pdf"/>
                        </a:rPr>
                        <a:t>PM0000551</a:t>
                      </a:r>
                      <a:endParaRPr lang="en-US" sz="1800" dirty="0">
                        <a:effectLst/>
                      </a:endParaRPr>
                    </a:p>
                  </a:txBody>
                  <a:tcPr marL="59668" marR="59668" marT="59668" marB="59668"/>
                </a:tc>
                <a:extLst>
                  <a:ext uri="{0D108BD9-81ED-4DB2-BD59-A6C34878D82A}">
                    <a16:rowId xmlns:a16="http://schemas.microsoft.com/office/drawing/2014/main" val="921447209"/>
                  </a:ext>
                </a:extLst>
              </a:tr>
              <a:tr h="338913">
                <a:tc>
                  <a:txBody>
                    <a:bodyPr/>
                    <a:lstStyle/>
                    <a:p>
                      <a:pPr fontAlgn="t"/>
                      <a:r>
                        <a:rPr lang="en-US" sz="1800" dirty="0">
                          <a:effectLst/>
                        </a:rPr>
                        <a:t>R.J. Reynolds Vapor Company</a:t>
                      </a:r>
                    </a:p>
                  </a:txBody>
                  <a:tcPr marL="59668" marR="59668" marT="59668" marB="59668"/>
                </a:tc>
                <a:tc>
                  <a:txBody>
                    <a:bodyPr/>
                    <a:lstStyle/>
                    <a:p>
                      <a:pPr fontAlgn="t"/>
                      <a:r>
                        <a:rPr lang="en-US" sz="1800" u="sng" dirty="0">
                          <a:solidFill>
                            <a:srgbClr val="007CBA"/>
                          </a:solidFill>
                          <a:effectLst/>
                          <a:hlinkClick r:id="rId4" tooltip="ctp-mgo-vuse-101221.pdf"/>
                        </a:rPr>
                        <a:t>Vuse Replacement Cartridge Original 4.8% G1</a:t>
                      </a:r>
                      <a:endParaRPr lang="en-US" sz="1800" dirty="0">
                        <a:effectLst/>
                      </a:endParaRPr>
                    </a:p>
                  </a:txBody>
                  <a:tcPr marL="59668" marR="59668" marT="59668" marB="59668"/>
                </a:tc>
                <a:tc>
                  <a:txBody>
                    <a:bodyPr/>
                    <a:lstStyle/>
                    <a:p>
                      <a:pPr fontAlgn="t"/>
                      <a:r>
                        <a:rPr lang="en-US" sz="1800" dirty="0">
                          <a:effectLst/>
                        </a:rPr>
                        <a:t>ENDS</a:t>
                      </a:r>
                    </a:p>
                  </a:txBody>
                  <a:tcPr marL="59668" marR="59668" marT="59668" marB="59668"/>
                </a:tc>
                <a:tc>
                  <a:txBody>
                    <a:bodyPr/>
                    <a:lstStyle/>
                    <a:p>
                      <a:pPr fontAlgn="t"/>
                      <a:r>
                        <a:rPr lang="en-US" sz="1800" dirty="0">
                          <a:effectLst/>
                        </a:rPr>
                        <a:t>10/12/2021</a:t>
                      </a:r>
                    </a:p>
                  </a:txBody>
                  <a:tcPr marL="59668" marR="59668" marT="59668" marB="59668"/>
                </a:tc>
                <a:tc>
                  <a:txBody>
                    <a:bodyPr/>
                    <a:lstStyle/>
                    <a:p>
                      <a:pPr fontAlgn="t"/>
                      <a:r>
                        <a:rPr lang="en-US" sz="1800" u="sng" dirty="0">
                          <a:solidFill>
                            <a:srgbClr val="007CBA"/>
                          </a:solidFill>
                          <a:effectLst/>
                          <a:hlinkClick r:id="rId5" tooltip="ctp-vuse-tpl-101221.pdf"/>
                        </a:rPr>
                        <a:t>PM0000553</a:t>
                      </a:r>
                      <a:endParaRPr lang="en-US" sz="1800" dirty="0">
                        <a:effectLst/>
                      </a:endParaRPr>
                    </a:p>
                  </a:txBody>
                  <a:tcPr marL="59668" marR="59668" marT="59668" marB="59668"/>
                </a:tc>
                <a:extLst>
                  <a:ext uri="{0D108BD9-81ED-4DB2-BD59-A6C34878D82A}">
                    <a16:rowId xmlns:a16="http://schemas.microsoft.com/office/drawing/2014/main" val="2950103334"/>
                  </a:ext>
                </a:extLst>
              </a:tr>
              <a:tr h="338913">
                <a:tc>
                  <a:txBody>
                    <a:bodyPr/>
                    <a:lstStyle/>
                    <a:p>
                      <a:pPr fontAlgn="t"/>
                      <a:r>
                        <a:rPr lang="en-US" sz="1800" dirty="0">
                          <a:effectLst/>
                        </a:rPr>
                        <a:t>R.J. Reynolds Vapor Company</a:t>
                      </a:r>
                    </a:p>
                  </a:txBody>
                  <a:tcPr marL="59668" marR="59668" marT="59668" marB="59668"/>
                </a:tc>
                <a:tc>
                  <a:txBody>
                    <a:bodyPr/>
                    <a:lstStyle/>
                    <a:p>
                      <a:pPr fontAlgn="t"/>
                      <a:r>
                        <a:rPr lang="en-US" sz="1800" u="sng" dirty="0">
                          <a:solidFill>
                            <a:srgbClr val="007CBA"/>
                          </a:solidFill>
                          <a:effectLst/>
                          <a:hlinkClick r:id="rId4" tooltip="ctp-mgo-vuse-101221.pdf"/>
                        </a:rPr>
                        <a:t>Vuse Replacement Cartridge Original 4.8% G2</a:t>
                      </a:r>
                      <a:endParaRPr lang="en-US" sz="1800" dirty="0">
                        <a:effectLst/>
                      </a:endParaRPr>
                    </a:p>
                  </a:txBody>
                  <a:tcPr marL="59668" marR="59668" marT="59668" marB="59668"/>
                </a:tc>
                <a:tc>
                  <a:txBody>
                    <a:bodyPr/>
                    <a:lstStyle/>
                    <a:p>
                      <a:pPr fontAlgn="t"/>
                      <a:r>
                        <a:rPr lang="en-US" sz="1800" dirty="0">
                          <a:effectLst/>
                        </a:rPr>
                        <a:t>ENDS</a:t>
                      </a:r>
                    </a:p>
                  </a:txBody>
                  <a:tcPr marL="59668" marR="59668" marT="59668" marB="59668"/>
                </a:tc>
                <a:tc>
                  <a:txBody>
                    <a:bodyPr/>
                    <a:lstStyle/>
                    <a:p>
                      <a:pPr fontAlgn="t"/>
                      <a:r>
                        <a:rPr lang="en-US" sz="1800" dirty="0">
                          <a:effectLst/>
                        </a:rPr>
                        <a:t>10/12/2021</a:t>
                      </a:r>
                    </a:p>
                  </a:txBody>
                  <a:tcPr marL="59668" marR="59668" marT="59668" marB="59668"/>
                </a:tc>
                <a:tc>
                  <a:txBody>
                    <a:bodyPr/>
                    <a:lstStyle/>
                    <a:p>
                      <a:pPr fontAlgn="t"/>
                      <a:r>
                        <a:rPr lang="en-US" sz="1800" u="sng" dirty="0">
                          <a:solidFill>
                            <a:srgbClr val="007CBA"/>
                          </a:solidFill>
                          <a:effectLst/>
                          <a:hlinkClick r:id="rId5" tooltip="ctp-vuse-tpl-101221.pdf"/>
                        </a:rPr>
                        <a:t>PM0000560</a:t>
                      </a:r>
                      <a:endParaRPr lang="en-US" sz="1800" dirty="0">
                        <a:effectLst/>
                      </a:endParaRPr>
                    </a:p>
                  </a:txBody>
                  <a:tcPr marL="59668" marR="59668" marT="59668" marB="59668"/>
                </a:tc>
                <a:extLst>
                  <a:ext uri="{0D108BD9-81ED-4DB2-BD59-A6C34878D82A}">
                    <a16:rowId xmlns:a16="http://schemas.microsoft.com/office/drawing/2014/main" val="3945316098"/>
                  </a:ext>
                </a:extLst>
              </a:tr>
            </a:tbl>
          </a:graphicData>
        </a:graphic>
      </p:graphicFrame>
    </p:spTree>
    <p:extLst>
      <p:ext uri="{BB962C8B-B14F-4D97-AF65-F5344CB8AC3E}">
        <p14:creationId xmlns:p14="http://schemas.microsoft.com/office/powerpoint/2010/main" val="1801209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26CA49-50AF-A14C-9002-9FDDD3C57BE1}"/>
              </a:ext>
            </a:extLst>
          </p:cNvPr>
          <p:cNvSpPr>
            <a:spLocks noGrp="1"/>
          </p:cNvSpPr>
          <p:nvPr>
            <p:ph type="title"/>
          </p:nvPr>
        </p:nvSpPr>
        <p:spPr>
          <a:xfrm>
            <a:off x="1136397" y="502020"/>
            <a:ext cx="5323715" cy="1642970"/>
          </a:xfrm>
        </p:spPr>
        <p:txBody>
          <a:bodyPr anchor="b">
            <a:normAutofit/>
          </a:bodyPr>
          <a:lstStyle/>
          <a:p>
            <a:r>
              <a:rPr lang="en-US" sz="3100" dirty="0"/>
              <a:t>New E-cigarette/Vaping Products that FDA Approved for Marketing by Tobacco Industry</a:t>
            </a:r>
          </a:p>
        </p:txBody>
      </p:sp>
      <p:sp>
        <p:nvSpPr>
          <p:cNvPr id="3" name="Content Placeholder 2">
            <a:extLst>
              <a:ext uri="{FF2B5EF4-FFF2-40B4-BE49-F238E27FC236}">
                <a16:creationId xmlns:a16="http://schemas.microsoft.com/office/drawing/2014/main" id="{332A7E92-1D39-D846-A5D1-345022045D6F}"/>
              </a:ext>
            </a:extLst>
          </p:cNvPr>
          <p:cNvSpPr>
            <a:spLocks noGrp="1"/>
          </p:cNvSpPr>
          <p:nvPr>
            <p:ph idx="1"/>
          </p:nvPr>
        </p:nvSpPr>
        <p:spPr>
          <a:xfrm>
            <a:off x="1144923" y="2405894"/>
            <a:ext cx="5315189" cy="3535083"/>
          </a:xfrm>
        </p:spPr>
        <p:txBody>
          <a:bodyPr anchor="t">
            <a:normAutofit/>
          </a:bodyPr>
          <a:lstStyle/>
          <a:p>
            <a:r>
              <a:rPr lang="en-US" sz="2000" dirty="0"/>
              <a:t>On October 12, 2021, FDA approved marketing of 3 RJ Reynolds products through its Premarket Tobacco Product Application Pathway (PMTA). </a:t>
            </a:r>
          </a:p>
          <a:p>
            <a:endParaRPr lang="en-US" sz="2000" dirty="0"/>
          </a:p>
          <a:p>
            <a:r>
              <a:rPr lang="en-US" sz="2000" dirty="0"/>
              <a:t>Vuse Solo closed ENDS device and accompanying tobacco-flavored e-liquid pods, specifically, Vuse Solo Power Unit, Vuse Replacement Cartridge Original (tobacco) 4.8% G1, and Vuse Replacement Cartridge Original 4.8% G2. </a:t>
            </a:r>
          </a:p>
          <a:p>
            <a:endParaRPr lang="en-US" sz="2000" dirty="0"/>
          </a:p>
          <a:p>
            <a:endParaRPr lang="en-US" sz="2000" dirty="0"/>
          </a:p>
          <a:p>
            <a:endParaRPr lang="en-US" sz="2000" dirty="0"/>
          </a:p>
          <a:p>
            <a:endParaRPr lang="en-US" sz="2000" dirty="0"/>
          </a:p>
        </p:txBody>
      </p:sp>
      <p:sp>
        <p:nvSpPr>
          <p:cNvPr id="36" name="Rectangle 3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Website&#10;&#10;Description automatically generated">
            <a:extLst>
              <a:ext uri="{FF2B5EF4-FFF2-40B4-BE49-F238E27FC236}">
                <a16:creationId xmlns:a16="http://schemas.microsoft.com/office/drawing/2014/main" id="{A83F405E-6DB6-1A46-97C5-EE5E50517747}"/>
              </a:ext>
            </a:extLst>
          </p:cNvPr>
          <p:cNvPicPr>
            <a:picLocks noChangeAspect="1"/>
          </p:cNvPicPr>
          <p:nvPr/>
        </p:nvPicPr>
        <p:blipFill rotWithShape="1">
          <a:blip r:embed="rId2"/>
          <a:srcRect t="1494" r="-4" b="13734"/>
          <a:stretch/>
        </p:blipFill>
        <p:spPr>
          <a:xfrm>
            <a:off x="7075967" y="1677294"/>
            <a:ext cx="4170530" cy="3535305"/>
          </a:xfrm>
          <a:prstGeom prst="rect">
            <a:avLst/>
          </a:prstGeom>
        </p:spPr>
      </p:pic>
    </p:spTree>
    <p:extLst>
      <p:ext uri="{BB962C8B-B14F-4D97-AF65-F5344CB8AC3E}">
        <p14:creationId xmlns:p14="http://schemas.microsoft.com/office/powerpoint/2010/main" val="1371167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BB9FA3-05B8-F643-82DB-3280F8365B64}"/>
              </a:ext>
            </a:extLst>
          </p:cNvPr>
          <p:cNvSpPr>
            <a:spLocks noGrp="1"/>
          </p:cNvSpPr>
          <p:nvPr>
            <p:ph type="title"/>
          </p:nvPr>
        </p:nvSpPr>
        <p:spPr>
          <a:xfrm>
            <a:off x="656823" y="962166"/>
            <a:ext cx="3103808" cy="4421876"/>
          </a:xfrm>
        </p:spPr>
        <p:txBody>
          <a:bodyPr anchor="t">
            <a:normAutofit/>
          </a:bodyPr>
          <a:lstStyle/>
          <a:p>
            <a:pPr algn="r"/>
            <a:r>
              <a:rPr lang="en-US" sz="4000" dirty="0"/>
              <a:t>FDA’s Authorization of RJ Reynold’s Vuse</a:t>
            </a:r>
          </a:p>
        </p:txBody>
      </p:sp>
      <p:sp>
        <p:nvSpPr>
          <p:cNvPr id="3" name="Content Placeholder 2">
            <a:extLst>
              <a:ext uri="{FF2B5EF4-FFF2-40B4-BE49-F238E27FC236}">
                <a16:creationId xmlns:a16="http://schemas.microsoft.com/office/drawing/2014/main" id="{F92291AF-B4F1-F248-AB3B-C98965FAC57B}"/>
              </a:ext>
            </a:extLst>
          </p:cNvPr>
          <p:cNvSpPr>
            <a:spLocks noGrp="1"/>
          </p:cNvSpPr>
          <p:nvPr>
            <p:ph idx="1"/>
          </p:nvPr>
        </p:nvSpPr>
        <p:spPr>
          <a:xfrm>
            <a:off x="4088929" y="962167"/>
            <a:ext cx="7741121" cy="5310046"/>
          </a:xfrm>
        </p:spPr>
        <p:txBody>
          <a:bodyPr anchor="t">
            <a:normAutofit fontScale="92500" lnSpcReduction="20000"/>
          </a:bodyPr>
          <a:lstStyle/>
          <a:p>
            <a:pPr marL="0" indent="0">
              <a:buNone/>
            </a:pPr>
            <a:r>
              <a:rPr lang="en-US" sz="2400" b="1" dirty="0"/>
              <a:t>“</a:t>
            </a:r>
            <a:r>
              <a:rPr lang="en-US" sz="2600" i="1" dirty="0"/>
              <a:t>Today’s authorizations are an important step toward ensuring all new tobacco products undergo the FDA’s robust, scientific premarket evaluation. The manufacturer’s data demonstrates its tobacco-flavored products could </a:t>
            </a:r>
            <a:r>
              <a:rPr lang="en-US" sz="2600" i="1" u="sng" dirty="0"/>
              <a:t>benefit addicted adult smokers who switch </a:t>
            </a:r>
            <a:r>
              <a:rPr lang="en-US" sz="2600" i="1" dirty="0"/>
              <a:t>to these products – either completely or with a significant reduction in cigarette consumption – by </a:t>
            </a:r>
            <a:r>
              <a:rPr lang="en-US" sz="2600" i="1" u="sng" dirty="0"/>
              <a:t>reducing their exposure to harmful chemicals</a:t>
            </a:r>
            <a:r>
              <a:rPr lang="en-US" sz="2600" i="1" dirty="0"/>
              <a:t>,” said Mitch Zeller, J.D., director of the FDA’s Center for Tobacco Products. “We must remain vigilant with this authorization and we will monitor the marketing of the products, including whether the company fails to comply with any regulatory requirements or if credible evidence emerges of significant use by individuals who did not previously use a tobacco product, including youth. We will take action as appropriate, including withdrawing the authorization.”</a:t>
            </a:r>
          </a:p>
          <a:p>
            <a:pPr marL="0" indent="0">
              <a:buNone/>
            </a:pPr>
            <a:br>
              <a:rPr lang="en-US" sz="2600" dirty="0"/>
            </a:br>
            <a:endParaRPr lang="en-US" sz="2600" dirty="0"/>
          </a:p>
          <a:p>
            <a:pPr marL="0" indent="0">
              <a:buNone/>
            </a:pPr>
            <a:r>
              <a:rPr lang="en-US" sz="1700" dirty="0"/>
              <a:t>https://www.fda.gov/news-events/press-announcements/fda-permits-marketing-e-cigarette-products-marking-first-authorization-its-kind-agency</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436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A4774B-194D-EC47-B24D-568A5535876E}"/>
              </a:ext>
            </a:extLst>
          </p:cNvPr>
          <p:cNvSpPr>
            <a:spLocks noGrp="1"/>
          </p:cNvSpPr>
          <p:nvPr>
            <p:ph type="title"/>
          </p:nvPr>
        </p:nvSpPr>
        <p:spPr>
          <a:xfrm>
            <a:off x="1371599" y="294538"/>
            <a:ext cx="9895951" cy="1033669"/>
          </a:xfrm>
        </p:spPr>
        <p:txBody>
          <a:bodyPr>
            <a:normAutofit fontScale="90000"/>
          </a:bodyPr>
          <a:lstStyle/>
          <a:p>
            <a:r>
              <a:rPr lang="en-US" sz="4000" dirty="0">
                <a:solidFill>
                  <a:srgbClr val="FFFFFF"/>
                </a:solidFill>
              </a:rPr>
              <a:t>Scientific Rationale for FDA Decision-Making: Vuse</a:t>
            </a:r>
          </a:p>
        </p:txBody>
      </p:sp>
      <p:sp>
        <p:nvSpPr>
          <p:cNvPr id="3" name="Content Placeholder 2">
            <a:extLst>
              <a:ext uri="{FF2B5EF4-FFF2-40B4-BE49-F238E27FC236}">
                <a16:creationId xmlns:a16="http://schemas.microsoft.com/office/drawing/2014/main" id="{54C2703E-AD09-A743-BE13-47C330061199}"/>
              </a:ext>
            </a:extLst>
          </p:cNvPr>
          <p:cNvSpPr>
            <a:spLocks noGrp="1"/>
          </p:cNvSpPr>
          <p:nvPr>
            <p:ph idx="1"/>
          </p:nvPr>
        </p:nvSpPr>
        <p:spPr>
          <a:xfrm>
            <a:off x="459355" y="2386037"/>
            <a:ext cx="11732645" cy="3683358"/>
          </a:xfrm>
        </p:spPr>
        <p:txBody>
          <a:bodyPr anchor="ctr">
            <a:noAutofit/>
          </a:bodyPr>
          <a:lstStyle/>
          <a:p>
            <a:r>
              <a:rPr lang="en-US" sz="1800" dirty="0"/>
              <a:t>Study participants who used only the authorized products were exposed to </a:t>
            </a:r>
            <a:r>
              <a:rPr lang="en-US" sz="1800" u="sng" dirty="0"/>
              <a:t>fewer harmful and potentially harmful constituents (HPHCs)</a:t>
            </a:r>
            <a:r>
              <a:rPr lang="en-US" sz="1800" dirty="0"/>
              <a:t> from aerosols compared to users of combusted cigarettes. </a:t>
            </a:r>
          </a:p>
          <a:p>
            <a:endParaRPr lang="en-US" sz="1800" dirty="0"/>
          </a:p>
          <a:p>
            <a:r>
              <a:rPr lang="en-US" sz="1800" dirty="0"/>
              <a:t>The toxicological assessment found the </a:t>
            </a:r>
            <a:r>
              <a:rPr lang="en-US" sz="1800" u="sng" dirty="0"/>
              <a:t>authorized products’ aerosols are significantly less toxic than combusted cigarettes</a:t>
            </a:r>
            <a:r>
              <a:rPr lang="en-US" sz="1800" dirty="0"/>
              <a:t> based on available data comparisons and results of nonclinical studies. </a:t>
            </a:r>
          </a:p>
          <a:p>
            <a:endParaRPr lang="en-US" sz="1800" dirty="0"/>
          </a:p>
          <a:p>
            <a:r>
              <a:rPr lang="en-US" sz="1800" dirty="0"/>
              <a:t>The FDA considered the risks and benefits to the population as a whole, including users and non-users of tobacco products, and importantly, youth. </a:t>
            </a:r>
          </a:p>
          <a:p>
            <a:pPr lvl="1"/>
            <a:r>
              <a:rPr lang="en-US" sz="1800" dirty="0"/>
              <a:t>The FDA determined that the potential benefit to smokers who switch completely or significantly reduce their cigarette use, would </a:t>
            </a:r>
            <a:r>
              <a:rPr lang="en-US" sz="1800" u="sng" dirty="0"/>
              <a:t>outweigh</a:t>
            </a:r>
            <a:r>
              <a:rPr lang="en-US" sz="1800" dirty="0"/>
              <a:t> the risk to youth, provided the applicant follows post-marketing requirements aimed at reducing youth exposure and access to the products.</a:t>
            </a:r>
          </a:p>
          <a:p>
            <a:pPr marL="0" indent="0">
              <a:buNone/>
            </a:pPr>
            <a:endParaRPr lang="en-US" sz="1800" dirty="0"/>
          </a:p>
          <a:p>
            <a:r>
              <a:rPr lang="en-US" sz="1800" dirty="0"/>
              <a:t>FDA is still evaluating the company’s application for menthol-flavored products under the Vuse Solo brand.</a:t>
            </a:r>
          </a:p>
        </p:txBody>
      </p:sp>
    </p:spTree>
    <p:extLst>
      <p:ext uri="{BB962C8B-B14F-4D97-AF65-F5344CB8AC3E}">
        <p14:creationId xmlns:p14="http://schemas.microsoft.com/office/powerpoint/2010/main" val="804266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0061F3-DEF6-9E4D-AA02-2D35C6A02213}"/>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FDA’s Authorization of RJ Reynold’s Vuse</a:t>
            </a:r>
          </a:p>
        </p:txBody>
      </p:sp>
      <p:sp>
        <p:nvSpPr>
          <p:cNvPr id="3" name="Content Placeholder 2">
            <a:extLst>
              <a:ext uri="{FF2B5EF4-FFF2-40B4-BE49-F238E27FC236}">
                <a16:creationId xmlns:a16="http://schemas.microsoft.com/office/drawing/2014/main" id="{196522E5-DD0D-F447-8387-80FFB2884B75}"/>
              </a:ext>
            </a:extLst>
          </p:cNvPr>
          <p:cNvSpPr>
            <a:spLocks noGrp="1"/>
          </p:cNvSpPr>
          <p:nvPr>
            <p:ph idx="1"/>
          </p:nvPr>
        </p:nvSpPr>
        <p:spPr>
          <a:xfrm>
            <a:off x="671512" y="2046734"/>
            <a:ext cx="10596038" cy="3683358"/>
          </a:xfrm>
        </p:spPr>
        <p:txBody>
          <a:bodyPr anchor="ctr">
            <a:normAutofit/>
          </a:bodyPr>
          <a:lstStyle/>
          <a:p>
            <a:r>
              <a:rPr lang="en-US" dirty="0"/>
              <a:t>FDA states that while today’s action permits the tobacco products to be sold in the U.S., it does not mean these products are safe or “FDA approved.” </a:t>
            </a:r>
          </a:p>
          <a:p>
            <a:endParaRPr lang="en-US" dirty="0"/>
          </a:p>
          <a:p>
            <a:r>
              <a:rPr lang="en-US" dirty="0"/>
              <a:t>All tobacco products are harmful and addictive and those who do not use tobacco products should not start.</a:t>
            </a:r>
          </a:p>
        </p:txBody>
      </p:sp>
    </p:spTree>
    <p:extLst>
      <p:ext uri="{BB962C8B-B14F-4D97-AF65-F5344CB8AC3E}">
        <p14:creationId xmlns:p14="http://schemas.microsoft.com/office/powerpoint/2010/main" val="246418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E4BDB-ABA3-7F41-8B4F-A18E144C07AD}"/>
              </a:ext>
            </a:extLst>
          </p:cNvPr>
          <p:cNvSpPr>
            <a:spLocks noGrp="1"/>
          </p:cNvSpPr>
          <p:nvPr>
            <p:ph type="title"/>
          </p:nvPr>
        </p:nvSpPr>
        <p:spPr>
          <a:xfrm>
            <a:off x="5596501" y="489508"/>
            <a:ext cx="5754896" cy="1667569"/>
          </a:xfrm>
        </p:spPr>
        <p:txBody>
          <a:bodyPr anchor="b">
            <a:normAutofit/>
          </a:bodyPr>
          <a:lstStyle/>
          <a:p>
            <a:r>
              <a:rPr lang="en-US" sz="4000"/>
              <a:t>FDA’s Authorization of Altria’s Verve</a:t>
            </a:r>
          </a:p>
        </p:txBody>
      </p:sp>
      <p:pic>
        <p:nvPicPr>
          <p:cNvPr id="4" name="Picture 3" descr="A close-up of a computer chip&#10;&#10;Description automatically generated with low confidence">
            <a:extLst>
              <a:ext uri="{FF2B5EF4-FFF2-40B4-BE49-F238E27FC236}">
                <a16:creationId xmlns:a16="http://schemas.microsoft.com/office/drawing/2014/main" id="{D5EB14DD-B264-5F4F-9813-ACDC0F38020F}"/>
              </a:ext>
            </a:extLst>
          </p:cNvPr>
          <p:cNvPicPr>
            <a:picLocks noChangeAspect="1"/>
          </p:cNvPicPr>
          <p:nvPr/>
        </p:nvPicPr>
        <p:blipFill rotWithShape="1">
          <a:blip r:embed="rId2"/>
          <a:srcRect l="7702" r="9610" b="1"/>
          <a:stretch/>
        </p:blipFill>
        <p:spPr>
          <a:xfrm>
            <a:off x="1068130" y="1198625"/>
            <a:ext cx="3876165" cy="4029054"/>
          </a:xfrm>
          <a:prstGeom prst="rect">
            <a:avLst/>
          </a:prstGeom>
        </p:spPr>
      </p:pic>
      <p:sp>
        <p:nvSpPr>
          <p:cNvPr id="3" name="Content Placeholder 2">
            <a:extLst>
              <a:ext uri="{FF2B5EF4-FFF2-40B4-BE49-F238E27FC236}">
                <a16:creationId xmlns:a16="http://schemas.microsoft.com/office/drawing/2014/main" id="{CD072EE9-66EF-C942-84E9-58274B2F802C}"/>
              </a:ext>
            </a:extLst>
          </p:cNvPr>
          <p:cNvSpPr>
            <a:spLocks noGrp="1"/>
          </p:cNvSpPr>
          <p:nvPr>
            <p:ph idx="1"/>
          </p:nvPr>
        </p:nvSpPr>
        <p:spPr>
          <a:xfrm>
            <a:off x="5596502" y="2405894"/>
            <a:ext cx="5754896" cy="3197464"/>
          </a:xfrm>
        </p:spPr>
        <p:txBody>
          <a:bodyPr anchor="t">
            <a:normAutofit/>
          </a:bodyPr>
          <a:lstStyle/>
          <a:p>
            <a:r>
              <a:rPr lang="en-US" sz="2000"/>
              <a:t>The Verve products are </a:t>
            </a:r>
            <a:r>
              <a:rPr lang="en-US" sz="2000" u="sng"/>
              <a:t>oral tobacco products </a:t>
            </a:r>
            <a:r>
              <a:rPr lang="en-US" sz="2000"/>
              <a:t>that contain nicotine derived from tobacco, but they do not contain cut, ground, powdered or leaf tobacco. </a:t>
            </a:r>
          </a:p>
          <a:p>
            <a:endParaRPr lang="en-US" sz="2000"/>
          </a:p>
          <a:p>
            <a:r>
              <a:rPr lang="en-US" sz="2000"/>
              <a:t>The four approved products are chewed and then discarded, rather than swallowed, once the user is finished with the product. The discs and chews differ in part by their texture.</a:t>
            </a:r>
          </a:p>
        </p:txBody>
      </p:sp>
      <p:sp>
        <p:nvSpPr>
          <p:cNvPr id="18" name="Rectangle 17">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627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E784-B5BD-E249-A867-8631E890C109}"/>
              </a:ext>
            </a:extLst>
          </p:cNvPr>
          <p:cNvSpPr>
            <a:spLocks noGrp="1"/>
          </p:cNvSpPr>
          <p:nvPr>
            <p:ph type="title"/>
          </p:nvPr>
        </p:nvSpPr>
        <p:spPr>
          <a:xfrm>
            <a:off x="359229" y="307299"/>
            <a:ext cx="10796451" cy="1143000"/>
          </a:xfrm>
        </p:spPr>
        <p:txBody>
          <a:bodyPr>
            <a:noAutofit/>
          </a:bodyPr>
          <a:lstStyle/>
          <a:p>
            <a:r>
              <a:rPr lang="en-US" dirty="0"/>
              <a:t>Marketing and Promotion of Menthol Heated Tobacco Products </a:t>
            </a:r>
          </a:p>
        </p:txBody>
      </p:sp>
      <p:sp>
        <p:nvSpPr>
          <p:cNvPr id="4" name="Content Placeholder 3">
            <a:extLst>
              <a:ext uri="{FF2B5EF4-FFF2-40B4-BE49-F238E27FC236}">
                <a16:creationId xmlns:a16="http://schemas.microsoft.com/office/drawing/2014/main" id="{840C4747-6881-2D4A-A694-4DCB01E95D2E}"/>
              </a:ext>
            </a:extLst>
          </p:cNvPr>
          <p:cNvSpPr>
            <a:spLocks noGrp="1"/>
          </p:cNvSpPr>
          <p:nvPr>
            <p:ph sz="half" idx="1"/>
          </p:nvPr>
        </p:nvSpPr>
        <p:spPr>
          <a:xfrm>
            <a:off x="1454047" y="1569503"/>
            <a:ext cx="4038600" cy="4525963"/>
          </a:xfrm>
        </p:spPr>
        <p:txBody>
          <a:bodyPr>
            <a:normAutofit fontScale="85000" lnSpcReduction="10000"/>
          </a:bodyPr>
          <a:lstStyle/>
          <a:p>
            <a:r>
              <a:rPr lang="en-US" dirty="0"/>
              <a:t>On April 30, 2019, FDA authorized the marketing of Philip Morris’ IQOS product through the premarket tobacco product application (PMTA) pathway. </a:t>
            </a:r>
          </a:p>
          <a:p>
            <a:r>
              <a:rPr lang="en-US" dirty="0"/>
              <a:t>On July 7, 2020, FDA authorized Phillip Morris to market IQOS as a modified risk tobacco product (MRTP) and can be marketed as an </a:t>
            </a:r>
            <a:r>
              <a:rPr lang="en-US" u="sng" dirty="0"/>
              <a:t>exposure modification product,</a:t>
            </a:r>
            <a:r>
              <a:rPr lang="en-US" dirty="0"/>
              <a:t> but not a </a:t>
            </a:r>
            <a:r>
              <a:rPr lang="en-US" u="sng" dirty="0"/>
              <a:t>risk modification product. </a:t>
            </a:r>
            <a:endParaRPr lang="en-US" dirty="0"/>
          </a:p>
        </p:txBody>
      </p:sp>
      <p:pic>
        <p:nvPicPr>
          <p:cNvPr id="6" name="Content Placeholder 5">
            <a:extLst>
              <a:ext uri="{FF2B5EF4-FFF2-40B4-BE49-F238E27FC236}">
                <a16:creationId xmlns:a16="http://schemas.microsoft.com/office/drawing/2014/main" id="{51BE03BE-7907-A148-BA82-32D7BDAED91D}"/>
              </a:ext>
            </a:extLst>
          </p:cNvPr>
          <p:cNvPicPr>
            <a:picLocks noGrp="1" noChangeAspect="1"/>
          </p:cNvPicPr>
          <p:nvPr>
            <p:ph sz="half" idx="2"/>
          </p:nvPr>
        </p:nvPicPr>
        <p:blipFill>
          <a:blip r:embed="rId3"/>
          <a:stretch>
            <a:fillRect/>
          </a:stretch>
        </p:blipFill>
        <p:spPr>
          <a:xfrm>
            <a:off x="6378787" y="1640287"/>
            <a:ext cx="4695001" cy="2491826"/>
          </a:xfrm>
          <a:prstGeom prst="rect">
            <a:avLst/>
          </a:prstGeom>
        </p:spPr>
      </p:pic>
      <p:pic>
        <p:nvPicPr>
          <p:cNvPr id="7" name="Picture 6">
            <a:extLst>
              <a:ext uri="{FF2B5EF4-FFF2-40B4-BE49-F238E27FC236}">
                <a16:creationId xmlns:a16="http://schemas.microsoft.com/office/drawing/2014/main" id="{EE886E89-6A6E-EF4C-8068-FE12C102F67B}"/>
              </a:ext>
            </a:extLst>
          </p:cNvPr>
          <p:cNvPicPr>
            <a:picLocks noChangeAspect="1"/>
          </p:cNvPicPr>
          <p:nvPr/>
        </p:nvPicPr>
        <p:blipFill>
          <a:blip r:embed="rId4"/>
          <a:stretch>
            <a:fillRect/>
          </a:stretch>
        </p:blipFill>
        <p:spPr>
          <a:xfrm>
            <a:off x="9903885" y="4016929"/>
            <a:ext cx="1752600" cy="1155700"/>
          </a:xfrm>
          <a:prstGeom prst="rect">
            <a:avLst/>
          </a:prstGeom>
        </p:spPr>
      </p:pic>
      <p:pic>
        <p:nvPicPr>
          <p:cNvPr id="8" name="Picture 7">
            <a:extLst>
              <a:ext uri="{FF2B5EF4-FFF2-40B4-BE49-F238E27FC236}">
                <a16:creationId xmlns:a16="http://schemas.microsoft.com/office/drawing/2014/main" id="{BB159409-0FEF-F640-92F3-1F067879E6F4}"/>
              </a:ext>
            </a:extLst>
          </p:cNvPr>
          <p:cNvPicPr>
            <a:picLocks noChangeAspect="1"/>
          </p:cNvPicPr>
          <p:nvPr/>
        </p:nvPicPr>
        <p:blipFill>
          <a:blip r:embed="rId5"/>
          <a:stretch>
            <a:fillRect/>
          </a:stretch>
        </p:blipFill>
        <p:spPr>
          <a:xfrm>
            <a:off x="6961484" y="4132113"/>
            <a:ext cx="2767559" cy="2081033"/>
          </a:xfrm>
          <a:prstGeom prst="rect">
            <a:avLst/>
          </a:prstGeom>
        </p:spPr>
      </p:pic>
      <p:sp>
        <p:nvSpPr>
          <p:cNvPr id="9" name="Rectangle 8">
            <a:extLst>
              <a:ext uri="{FF2B5EF4-FFF2-40B4-BE49-F238E27FC236}">
                <a16:creationId xmlns:a16="http://schemas.microsoft.com/office/drawing/2014/main" id="{65A02D1B-2B95-B74C-94DD-BCF189DC3690}"/>
              </a:ext>
            </a:extLst>
          </p:cNvPr>
          <p:cNvSpPr/>
          <p:nvPr/>
        </p:nvSpPr>
        <p:spPr>
          <a:xfrm>
            <a:off x="207485" y="6213146"/>
            <a:ext cx="11777030" cy="276999"/>
          </a:xfrm>
          <a:prstGeom prst="rect">
            <a:avLst/>
          </a:prstGeom>
        </p:spPr>
        <p:txBody>
          <a:bodyPr wrap="square">
            <a:spAutoFit/>
          </a:bodyPr>
          <a:lstStyle/>
          <a:p>
            <a:r>
              <a:rPr lang="en-US" sz="1200" i="1" dirty="0">
                <a:solidFill>
                  <a:srgbClr val="201F1E"/>
                </a:solidFill>
                <a:latin typeface="Calibri" panose="020F0502020204030204" pitchFamily="34" charset="0"/>
              </a:rPr>
              <a:t>Use of brand names is for identification and informational purposes only. It does not imply an endorsement by CDC and/or Health and Human Services of any product, service, or enterprise.</a:t>
            </a:r>
            <a:endParaRPr lang="en-US" sz="1200" i="1" dirty="0"/>
          </a:p>
        </p:txBody>
      </p:sp>
    </p:spTree>
    <p:extLst>
      <p:ext uri="{BB962C8B-B14F-4D97-AF65-F5344CB8AC3E}">
        <p14:creationId xmlns:p14="http://schemas.microsoft.com/office/powerpoint/2010/main" val="383526932"/>
      </p:ext>
    </p:extLst>
  </p:cSld>
  <p:clrMapOvr>
    <a:masterClrMapping/>
  </p:clrMapOvr>
  <mc:AlternateContent xmlns:mc="http://schemas.openxmlformats.org/markup-compatibility/2006" xmlns:p14="http://schemas.microsoft.com/office/powerpoint/2010/main">
    <mc:Choice Requires="p14">
      <p:transition spd="slow" p14:dur="2000" advTm="13245"/>
    </mc:Choice>
    <mc:Fallback xmlns="">
      <p:transition spd="slow" advTm="1324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752A7-B12C-6041-A393-0910AC5AE389}"/>
              </a:ext>
            </a:extLst>
          </p:cNvPr>
          <p:cNvSpPr>
            <a:spLocks noGrp="1"/>
          </p:cNvSpPr>
          <p:nvPr>
            <p:ph type="title"/>
          </p:nvPr>
        </p:nvSpPr>
        <p:spPr>
          <a:xfrm>
            <a:off x="1136397" y="502020"/>
            <a:ext cx="5323715" cy="1642970"/>
          </a:xfrm>
        </p:spPr>
        <p:txBody>
          <a:bodyPr anchor="b">
            <a:normAutofit/>
          </a:bodyPr>
          <a:lstStyle/>
          <a:p>
            <a:r>
              <a:rPr lang="en-US" sz="2800"/>
              <a:t>FDA AUTHORIZATION of Moonlight and Moonlight Menthol Cigarettes, December 2019</a:t>
            </a:r>
          </a:p>
        </p:txBody>
      </p:sp>
      <p:sp>
        <p:nvSpPr>
          <p:cNvPr id="3" name="Content Placeholder 2">
            <a:extLst>
              <a:ext uri="{FF2B5EF4-FFF2-40B4-BE49-F238E27FC236}">
                <a16:creationId xmlns:a16="http://schemas.microsoft.com/office/drawing/2014/main" id="{04F78EF7-C6B0-314A-88AE-0EBF808459EC}"/>
              </a:ext>
            </a:extLst>
          </p:cNvPr>
          <p:cNvSpPr>
            <a:spLocks noGrp="1"/>
          </p:cNvSpPr>
          <p:nvPr>
            <p:ph idx="1"/>
          </p:nvPr>
        </p:nvSpPr>
        <p:spPr>
          <a:xfrm>
            <a:off x="1144923" y="2405894"/>
            <a:ext cx="5315189" cy="3535083"/>
          </a:xfrm>
        </p:spPr>
        <p:txBody>
          <a:bodyPr anchor="t">
            <a:normAutofit/>
          </a:bodyPr>
          <a:lstStyle/>
          <a:p>
            <a:endParaRPr lang="en-US" sz="2000"/>
          </a:p>
          <a:p>
            <a:r>
              <a:rPr lang="en-US" sz="2000"/>
              <a:t>Cigarettes with reduced nicotine content, which at the low end may range from 0.4 to 7.4 mg per cigarette, have existed for decades, primarily for research use. </a:t>
            </a:r>
          </a:p>
          <a:p>
            <a:endParaRPr lang="en-US" sz="2000"/>
          </a:p>
          <a:p>
            <a:r>
              <a:rPr lang="en-US" sz="2000"/>
              <a:t>Moonlight® and Moonlight® Menthol have nicotine content between 0.2 to 0.7 mg per cigarette. </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30B877C-C9CA-C545-9416-A3DC9DE7087B}"/>
              </a:ext>
            </a:extLst>
          </p:cNvPr>
          <p:cNvPicPr>
            <a:picLocks noChangeAspect="1"/>
          </p:cNvPicPr>
          <p:nvPr/>
        </p:nvPicPr>
        <p:blipFill>
          <a:blip r:embed="rId3"/>
          <a:stretch>
            <a:fillRect/>
          </a:stretch>
        </p:blipFill>
        <p:spPr>
          <a:xfrm>
            <a:off x="7075967" y="1401387"/>
            <a:ext cx="4170530" cy="4087119"/>
          </a:xfrm>
          <a:prstGeom prst="rect">
            <a:avLst/>
          </a:prstGeom>
        </p:spPr>
      </p:pic>
      <p:sp>
        <p:nvSpPr>
          <p:cNvPr id="4" name="Rectangle 3">
            <a:extLst>
              <a:ext uri="{FF2B5EF4-FFF2-40B4-BE49-F238E27FC236}">
                <a16:creationId xmlns:a16="http://schemas.microsoft.com/office/drawing/2014/main" id="{8BC971DB-9164-DF49-9ED9-5D140E24E50D}"/>
              </a:ext>
            </a:extLst>
          </p:cNvPr>
          <p:cNvSpPr/>
          <p:nvPr/>
        </p:nvSpPr>
        <p:spPr>
          <a:xfrm>
            <a:off x="531861" y="5575758"/>
            <a:ext cx="6096000" cy="430887"/>
          </a:xfrm>
          <a:prstGeom prst="rect">
            <a:avLst/>
          </a:prstGeom>
        </p:spPr>
        <p:txBody>
          <a:bodyPr>
            <a:spAutoFit/>
          </a:bodyPr>
          <a:lstStyle/>
          <a:p>
            <a:pPr>
              <a:spcAft>
                <a:spcPts val="600"/>
              </a:spcAft>
            </a:pPr>
            <a:r>
              <a:rPr lang="en-US" sz="1100" dirty="0"/>
              <a:t>https://www.fda.gov/news-events/press-announcements/fda-permits-sale-two-new-reduced-nicotine-cigarettes-through-premarket-tobacco-product-application</a:t>
            </a:r>
            <a:endParaRPr lang="en-US" sz="1100"/>
          </a:p>
        </p:txBody>
      </p:sp>
    </p:spTree>
    <p:extLst>
      <p:ext uri="{BB962C8B-B14F-4D97-AF65-F5344CB8AC3E}">
        <p14:creationId xmlns:p14="http://schemas.microsoft.com/office/powerpoint/2010/main" val="368441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CF0AD9E-E1DB-4B43-9407-14E407798789}"/>
              </a:ext>
            </a:extLst>
          </p:cNvPr>
          <p:cNvSpPr>
            <a:spLocks noGrp="1"/>
          </p:cNvSpPr>
          <p:nvPr>
            <p:ph type="title"/>
          </p:nvPr>
        </p:nvSpPr>
        <p:spPr>
          <a:xfrm>
            <a:off x="3214689" y="818984"/>
            <a:ext cx="7662578" cy="3178689"/>
          </a:xfrm>
        </p:spPr>
        <p:txBody>
          <a:bodyPr vert="horz" lIns="91440" tIns="45720" rIns="91440" bIns="45720" rtlCol="0" anchor="b">
            <a:normAutofit/>
          </a:bodyPr>
          <a:lstStyle/>
          <a:p>
            <a:r>
              <a:rPr lang="en-US" sz="4800" kern="1200" dirty="0">
                <a:solidFill>
                  <a:srgbClr val="FFFFFF"/>
                </a:solidFill>
                <a:latin typeface="+mj-lt"/>
                <a:ea typeface="+mj-ea"/>
                <a:cs typeface="+mj-cs"/>
              </a:rPr>
              <a:t>Prevalence of e-cigarette use</a:t>
            </a:r>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527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FC06-C9AE-8344-A18F-31A688E9EAE6}"/>
              </a:ext>
            </a:extLst>
          </p:cNvPr>
          <p:cNvSpPr>
            <a:spLocks noGrp="1"/>
          </p:cNvSpPr>
          <p:nvPr>
            <p:ph type="title"/>
          </p:nvPr>
        </p:nvSpPr>
        <p:spPr>
          <a:xfrm>
            <a:off x="1166192" y="910226"/>
            <a:ext cx="10151166" cy="1077229"/>
          </a:xfrm>
        </p:spPr>
        <p:txBody>
          <a:bodyPr>
            <a:noAutofit/>
          </a:bodyPr>
          <a:lstStyle/>
          <a:p>
            <a:pPr algn="l"/>
            <a:r>
              <a:rPr lang="en-US" sz="3200" b="1" dirty="0"/>
              <a:t>FDA Commits to Evidence-Based Actions Aimed at Saving Lives and Preventing Future Generations of Smokers</a:t>
            </a:r>
            <a:br>
              <a:rPr lang="en-US" sz="3200" b="1" dirty="0"/>
            </a:br>
            <a:br>
              <a:rPr lang="en-US" sz="3200" b="1" dirty="0"/>
            </a:br>
            <a:endParaRPr lang="en-US" sz="3200" dirty="0"/>
          </a:p>
        </p:txBody>
      </p:sp>
      <p:sp>
        <p:nvSpPr>
          <p:cNvPr id="3" name="Content Placeholder 2">
            <a:extLst>
              <a:ext uri="{FF2B5EF4-FFF2-40B4-BE49-F238E27FC236}">
                <a16:creationId xmlns:a16="http://schemas.microsoft.com/office/drawing/2014/main" id="{B9AFDC25-82EB-0E43-B551-FAF6715E5C12}"/>
              </a:ext>
            </a:extLst>
          </p:cNvPr>
          <p:cNvSpPr>
            <a:spLocks noGrp="1"/>
          </p:cNvSpPr>
          <p:nvPr>
            <p:ph idx="1"/>
          </p:nvPr>
        </p:nvSpPr>
        <p:spPr>
          <a:xfrm>
            <a:off x="1828800" y="1600638"/>
            <a:ext cx="8617528" cy="4064666"/>
          </a:xfrm>
        </p:spPr>
        <p:txBody>
          <a:bodyPr>
            <a:noAutofit/>
          </a:bodyPr>
          <a:lstStyle/>
          <a:p>
            <a:pPr marL="0" indent="0">
              <a:buNone/>
            </a:pPr>
            <a:r>
              <a:rPr lang="en-US" sz="2000" i="1" dirty="0"/>
              <a:t>Efforts to ban menthol cigarettes, ban flavored cigars build on previous flavor ban and mark significant steps to reduce addiction and youth experimentation, improve quitting, and address health disparities, April 29, 2021</a:t>
            </a:r>
            <a:br>
              <a:rPr lang="en-US" sz="2000" i="1" dirty="0"/>
            </a:br>
            <a:endParaRPr lang="en-US" sz="2000" i="1" dirty="0"/>
          </a:p>
          <a:p>
            <a:r>
              <a:rPr lang="en-US" sz="2000" dirty="0"/>
              <a:t>“Today, the U.S. Food and Drug Administration announced it is committing to advancing </a:t>
            </a:r>
            <a:r>
              <a:rPr lang="en-US" sz="2000" b="1" u="sng" dirty="0"/>
              <a:t>two tobacco product standards</a:t>
            </a:r>
            <a:r>
              <a:rPr lang="en-US" sz="2000" dirty="0"/>
              <a:t> to significantly reduce disease and death from using combusted tobacco products, the leading cause of preventable death in the U.S. The FDA is working toward issuing </a:t>
            </a:r>
            <a:r>
              <a:rPr lang="en-US" sz="2000" u="sng" dirty="0"/>
              <a:t>proposed product standards</a:t>
            </a:r>
            <a:r>
              <a:rPr lang="en-US" sz="2000" dirty="0"/>
              <a:t> within the next year to ban menthol as a characterizing flavor in cigarettes and ban all characterizing flavors (including menthol) in cigars; the authority to adopt product standards is one of the most powerful tobacco regulatory tools Congress gave the agency. This decision is based on </a:t>
            </a:r>
            <a:r>
              <a:rPr lang="en-US" sz="2000" u="sng" dirty="0"/>
              <a:t>clear science and evidence</a:t>
            </a:r>
            <a:r>
              <a:rPr lang="en-US" sz="2000" dirty="0"/>
              <a:t> establishing the addictiveness and harm of these products and builds on important, previous actions that banned other flavored cigarettes in 2009.”</a:t>
            </a:r>
          </a:p>
        </p:txBody>
      </p:sp>
      <p:sp>
        <p:nvSpPr>
          <p:cNvPr id="4" name="TextBox 3">
            <a:extLst>
              <a:ext uri="{FF2B5EF4-FFF2-40B4-BE49-F238E27FC236}">
                <a16:creationId xmlns:a16="http://schemas.microsoft.com/office/drawing/2014/main" id="{F52B990E-68F5-6D4B-8DC6-40CC6C84EEF6}"/>
              </a:ext>
            </a:extLst>
          </p:cNvPr>
          <p:cNvSpPr txBox="1"/>
          <p:nvPr/>
        </p:nvSpPr>
        <p:spPr>
          <a:xfrm>
            <a:off x="1828800" y="6112566"/>
            <a:ext cx="9780105" cy="261610"/>
          </a:xfrm>
          <a:prstGeom prst="rect">
            <a:avLst/>
          </a:prstGeom>
          <a:noFill/>
        </p:spPr>
        <p:txBody>
          <a:bodyPr wrap="square" rtlCol="0">
            <a:spAutoFit/>
          </a:bodyPr>
          <a:lstStyle/>
          <a:p>
            <a:r>
              <a:rPr lang="en-US" sz="1100" dirty="0"/>
              <a:t>https://www.fda.gov/news-events/press-announcements/fda-commits-evidence-based-actions-aimed-saving-lives-and-preventing-future-generations-smokers</a:t>
            </a:r>
          </a:p>
        </p:txBody>
      </p:sp>
    </p:spTree>
    <p:extLst>
      <p:ext uri="{BB962C8B-B14F-4D97-AF65-F5344CB8AC3E}">
        <p14:creationId xmlns:p14="http://schemas.microsoft.com/office/powerpoint/2010/main" val="1530147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4BAF7F-6F05-CC4F-994F-D776D8F03EE6}"/>
              </a:ext>
            </a:extLst>
          </p:cNvPr>
          <p:cNvSpPr>
            <a:spLocks noGrp="1"/>
          </p:cNvSpPr>
          <p:nvPr>
            <p:ph type="title"/>
          </p:nvPr>
        </p:nvSpPr>
        <p:spPr>
          <a:xfrm>
            <a:off x="1165377" y="1651737"/>
            <a:ext cx="9886950" cy="3178689"/>
          </a:xfrm>
        </p:spPr>
        <p:txBody>
          <a:bodyPr vert="horz" lIns="91440" tIns="45720" rIns="91440" bIns="45720" rtlCol="0" anchor="b">
            <a:normAutofit/>
          </a:bodyPr>
          <a:lstStyle/>
          <a:p>
            <a:r>
              <a:rPr lang="en-US" kern="1200" dirty="0">
                <a:solidFill>
                  <a:srgbClr val="FFFFFF"/>
                </a:solidFill>
                <a:latin typeface="+mj-lt"/>
                <a:ea typeface="+mj-ea"/>
                <a:cs typeface="+mj-cs"/>
              </a:rPr>
              <a:t>No combustible menthol products have been removed from the public market.  How will FDA’s approval of more menthol tobacco products to enter the markets impact health among youth and adults?  </a:t>
            </a:r>
          </a:p>
        </p:txBody>
      </p:sp>
      <p:sp>
        <p:nvSpPr>
          <p:cNvPr id="21" name="Rectangle 20">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3473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0779AD-39C9-7F42-A104-BB83425CD492}"/>
              </a:ext>
            </a:extLst>
          </p:cNvPr>
          <p:cNvSpPr>
            <a:spLocks noGrp="1"/>
          </p:cNvSpPr>
          <p:nvPr>
            <p:ph type="title"/>
          </p:nvPr>
        </p:nvSpPr>
        <p:spPr>
          <a:xfrm>
            <a:off x="1383564" y="348865"/>
            <a:ext cx="9718111" cy="1576446"/>
          </a:xfrm>
        </p:spPr>
        <p:txBody>
          <a:bodyPr anchor="ctr">
            <a:normAutofit/>
          </a:bodyPr>
          <a:lstStyle/>
          <a:p>
            <a:r>
              <a:rPr lang="en-US" sz="3400">
                <a:solidFill>
                  <a:srgbClr val="FFFFFF"/>
                </a:solidFill>
              </a:rPr>
              <a:t>What is harm reduction in the CONTEXT OF ELIMINATING TOBACCO RELATED HEALTH DISPARITIES? </a:t>
            </a:r>
          </a:p>
        </p:txBody>
      </p:sp>
      <p:graphicFrame>
        <p:nvGraphicFramePr>
          <p:cNvPr id="5" name="Content Placeholder 2">
            <a:extLst>
              <a:ext uri="{FF2B5EF4-FFF2-40B4-BE49-F238E27FC236}">
                <a16:creationId xmlns:a16="http://schemas.microsoft.com/office/drawing/2014/main" id="{7748A044-E078-4A81-8830-BEAAE623A1C4}"/>
              </a:ext>
            </a:extLst>
          </p:cNvPr>
          <p:cNvGraphicFramePr>
            <a:graphicFrameLocks noGrp="1"/>
          </p:cNvGraphicFramePr>
          <p:nvPr>
            <p:ph idx="1"/>
            <p:extLst>
              <p:ext uri="{D42A27DB-BD31-4B8C-83A1-F6EECF244321}">
                <p14:modId xmlns:p14="http://schemas.microsoft.com/office/powerpoint/2010/main" val="114993696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077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AF906DF-F335-7549-984B-E55D9E1F996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Summary</a:t>
            </a:r>
          </a:p>
        </p:txBody>
      </p:sp>
      <p:graphicFrame>
        <p:nvGraphicFramePr>
          <p:cNvPr id="5" name="Content Placeholder 2">
            <a:extLst>
              <a:ext uri="{FF2B5EF4-FFF2-40B4-BE49-F238E27FC236}">
                <a16:creationId xmlns:a16="http://schemas.microsoft.com/office/drawing/2014/main" id="{5BA31CAA-9151-4C67-AD9C-C8805CF40F0B}"/>
              </a:ext>
            </a:extLst>
          </p:cNvPr>
          <p:cNvGraphicFramePr>
            <a:graphicFrameLocks noGrp="1"/>
          </p:cNvGraphicFramePr>
          <p:nvPr>
            <p:ph idx="1"/>
            <p:extLst>
              <p:ext uri="{D42A27DB-BD31-4B8C-83A1-F6EECF244321}">
                <p14:modId xmlns:p14="http://schemas.microsoft.com/office/powerpoint/2010/main" val="1198384917"/>
              </p:ext>
            </p:extLst>
          </p:nvPr>
        </p:nvGraphicFramePr>
        <p:xfrm>
          <a:off x="4601043" y="288850"/>
          <a:ext cx="7133754" cy="6279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407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2DC426-76AE-6247-930A-14EE5BBA7782}"/>
              </a:ext>
            </a:extLst>
          </p:cNvPr>
          <p:cNvSpPr>
            <a:spLocks noGrp="1"/>
          </p:cNvSpPr>
          <p:nvPr>
            <p:ph type="title"/>
          </p:nvPr>
        </p:nvSpPr>
        <p:spPr>
          <a:xfrm>
            <a:off x="459346" y="294538"/>
            <a:ext cx="11470717" cy="1033669"/>
          </a:xfrm>
        </p:spPr>
        <p:txBody>
          <a:bodyPr>
            <a:normAutofit/>
          </a:bodyPr>
          <a:lstStyle/>
          <a:p>
            <a:r>
              <a:rPr lang="en-US" sz="3400" dirty="0">
                <a:solidFill>
                  <a:srgbClr val="FFFFFF"/>
                </a:solidFill>
              </a:rPr>
              <a:t>E-cigarette Prevalence among Youth, National Youth Tobacco Survey, CDC 2021</a:t>
            </a:r>
          </a:p>
        </p:txBody>
      </p:sp>
      <p:sp>
        <p:nvSpPr>
          <p:cNvPr id="3" name="Content Placeholder 2">
            <a:extLst>
              <a:ext uri="{FF2B5EF4-FFF2-40B4-BE49-F238E27FC236}">
                <a16:creationId xmlns:a16="http://schemas.microsoft.com/office/drawing/2014/main" id="{9D4905E7-989F-0740-8F8D-568D8DF0B66B}"/>
              </a:ext>
            </a:extLst>
          </p:cNvPr>
          <p:cNvSpPr>
            <a:spLocks noGrp="1"/>
          </p:cNvSpPr>
          <p:nvPr>
            <p:ph idx="1"/>
          </p:nvPr>
        </p:nvSpPr>
        <p:spPr>
          <a:xfrm>
            <a:off x="459346" y="1868223"/>
            <a:ext cx="11342129" cy="4940717"/>
          </a:xfrm>
        </p:spPr>
        <p:txBody>
          <a:bodyPr anchor="ctr">
            <a:normAutofit fontScale="25000" lnSpcReduction="20000"/>
          </a:bodyPr>
          <a:lstStyle/>
          <a:p>
            <a:endParaRPr lang="en-US" sz="500" dirty="0"/>
          </a:p>
          <a:p>
            <a:r>
              <a:rPr lang="en-US" sz="7400" dirty="0"/>
              <a:t>11.3% current use among high school students, 43% use them 20-30 days of the month.</a:t>
            </a:r>
          </a:p>
          <a:p>
            <a:r>
              <a:rPr lang="en-US" sz="7400" dirty="0"/>
              <a:t>2.8%  current use among middle school students, 17% use them 20-30 days of the month.</a:t>
            </a:r>
          </a:p>
          <a:p>
            <a:r>
              <a:rPr lang="en-US" sz="7400" dirty="0"/>
              <a:t>In 2019, 4.5% of adults used e-cigarettes. </a:t>
            </a:r>
          </a:p>
          <a:p>
            <a:endParaRPr lang="en-US" sz="7400" dirty="0"/>
          </a:p>
          <a:p>
            <a:r>
              <a:rPr lang="en-US" sz="7400" dirty="0"/>
              <a:t>Among youth, disposables are most commonly used (53%), followed by pre-fill/refillable (28.7%), and tanks or mod systems (9.0%). </a:t>
            </a:r>
          </a:p>
          <a:p>
            <a:endParaRPr lang="en-US" sz="7400" dirty="0"/>
          </a:p>
          <a:p>
            <a:r>
              <a:rPr lang="en-US" sz="7400" dirty="0"/>
              <a:t>The most commonly used brands are Puff Bar (26%), Vuse (10%), SMOK(8.6%), JUUL (6.8%), Sourin (2.1), some other brand (19.8%), no usual brand (2.4%) </a:t>
            </a:r>
          </a:p>
          <a:p>
            <a:endParaRPr lang="en-US" sz="7400" dirty="0"/>
          </a:p>
          <a:p>
            <a:r>
              <a:rPr lang="en-US" sz="7400" dirty="0"/>
              <a:t>84% of youth used a flavored product.</a:t>
            </a:r>
          </a:p>
          <a:p>
            <a:pPr lvl="1"/>
            <a:r>
              <a:rPr lang="en-US" sz="7400" dirty="0"/>
              <a:t>70% used fruit</a:t>
            </a:r>
          </a:p>
          <a:p>
            <a:pPr lvl="1"/>
            <a:r>
              <a:rPr lang="en-US" sz="7400" dirty="0"/>
              <a:t>34% used candy, sweet, or dessert</a:t>
            </a:r>
          </a:p>
          <a:p>
            <a:pPr lvl="1"/>
            <a:r>
              <a:rPr lang="en-US" sz="7400" dirty="0"/>
              <a:t>30% use  mint</a:t>
            </a:r>
          </a:p>
          <a:p>
            <a:pPr lvl="1"/>
            <a:r>
              <a:rPr lang="en-US" sz="7400" dirty="0"/>
              <a:t>29% use menthol</a:t>
            </a:r>
          </a:p>
          <a:p>
            <a:pPr marL="457200" lvl="1" indent="0">
              <a:buNone/>
            </a:pPr>
            <a:endParaRPr lang="en-US" sz="3200" dirty="0"/>
          </a:p>
          <a:p>
            <a:pPr marL="457200" lvl="1" indent="0">
              <a:buNone/>
            </a:pPr>
            <a:r>
              <a:rPr lang="en-US" sz="3200" dirty="0"/>
              <a:t>Park-Lee E, Ren C, Sawdey MD, et al. </a:t>
            </a:r>
            <a:r>
              <a:rPr lang="en-US" sz="3200" i="1" dirty="0"/>
              <a:t>Notes from the Field:</a:t>
            </a:r>
            <a:r>
              <a:rPr lang="en-US" sz="3200" dirty="0"/>
              <a:t> E-Cigarette Use Among Middle and High School Students — National Youth Tobacco Survey, United States, 2021. MMWR Morb Mortal Wkly Rep 2021;70:1387–1389. DOI: </a:t>
            </a:r>
            <a:r>
              <a:rPr lang="en-US" sz="3200" u="sng" dirty="0">
                <a:hlinkClick r:id="rId3"/>
              </a:rPr>
              <a:t>http://dx.doi.org/10.15585/mmwr.mm7039a</a:t>
            </a:r>
            <a:br>
              <a:rPr lang="en-US" sz="3200" dirty="0"/>
            </a:br>
            <a:endParaRPr lang="en-US" sz="3200" dirty="0"/>
          </a:p>
        </p:txBody>
      </p:sp>
    </p:spTree>
    <p:extLst>
      <p:ext uri="{BB962C8B-B14F-4D97-AF65-F5344CB8AC3E}">
        <p14:creationId xmlns:p14="http://schemas.microsoft.com/office/powerpoint/2010/main" val="91863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E6B302D-2993-2240-944F-5298F30D6ABF}"/>
              </a:ext>
            </a:extLst>
          </p:cNvPr>
          <p:cNvSpPr>
            <a:spLocks noGrp="1"/>
          </p:cNvSpPr>
          <p:nvPr>
            <p:ph type="title"/>
          </p:nvPr>
        </p:nvSpPr>
        <p:spPr>
          <a:xfrm>
            <a:off x="2574778" y="1009768"/>
            <a:ext cx="8305516" cy="3178689"/>
          </a:xfrm>
        </p:spPr>
        <p:txBody>
          <a:bodyPr vert="horz" lIns="91440" tIns="45720" rIns="91440" bIns="45720" rtlCol="0" anchor="b">
            <a:normAutofit/>
          </a:bodyPr>
          <a:lstStyle/>
          <a:p>
            <a:r>
              <a:rPr lang="en-US" sz="4800" kern="1200" dirty="0">
                <a:solidFill>
                  <a:srgbClr val="FFFFFF"/>
                </a:solidFill>
                <a:latin typeface="+mj-lt"/>
                <a:ea typeface="+mj-ea"/>
                <a:cs typeface="+mj-cs"/>
              </a:rPr>
              <a:t>Overview of the health effects of e-cigarettes</a:t>
            </a:r>
            <a:br>
              <a:rPr lang="en-US" sz="4800" kern="1200" dirty="0">
                <a:solidFill>
                  <a:srgbClr val="FFFFFF"/>
                </a:solidFill>
                <a:latin typeface="+mj-lt"/>
                <a:ea typeface="+mj-ea"/>
                <a:cs typeface="+mj-cs"/>
              </a:rPr>
            </a:br>
            <a:endParaRPr lang="en-US" sz="4800" kern="1200" dirty="0">
              <a:solidFill>
                <a:srgbClr val="FFFFFF"/>
              </a:solidFill>
              <a:latin typeface="+mj-lt"/>
              <a:ea typeface="+mj-ea"/>
              <a:cs typeface="+mj-cs"/>
            </a:endParaRPr>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517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2571-CE96-AC41-9551-C4F4C1CDDC49}"/>
              </a:ext>
            </a:extLst>
          </p:cNvPr>
          <p:cNvSpPr>
            <a:spLocks noGrp="1"/>
          </p:cNvSpPr>
          <p:nvPr>
            <p:ph type="title"/>
          </p:nvPr>
        </p:nvSpPr>
        <p:spPr/>
        <p:txBody>
          <a:bodyPr>
            <a:normAutofit/>
          </a:bodyPr>
          <a:lstStyle/>
          <a:p>
            <a:r>
              <a:rPr lang="en-US" sz="4000" dirty="0"/>
              <a:t>Factors Influencing Health Effects of E-cigarettes</a:t>
            </a:r>
          </a:p>
        </p:txBody>
      </p:sp>
      <p:sp>
        <p:nvSpPr>
          <p:cNvPr id="3" name="Content Placeholder 2">
            <a:extLst>
              <a:ext uri="{FF2B5EF4-FFF2-40B4-BE49-F238E27FC236}">
                <a16:creationId xmlns:a16="http://schemas.microsoft.com/office/drawing/2014/main" id="{4ECD1ADA-B29D-E847-B72B-DAF0AC6E5C11}"/>
              </a:ext>
            </a:extLst>
          </p:cNvPr>
          <p:cNvSpPr>
            <a:spLocks noGrp="1"/>
          </p:cNvSpPr>
          <p:nvPr>
            <p:ph sz="half" idx="1"/>
          </p:nvPr>
        </p:nvSpPr>
        <p:spPr/>
        <p:txBody>
          <a:bodyPr>
            <a:normAutofit fontScale="92500" lnSpcReduction="20000"/>
          </a:bodyPr>
          <a:lstStyle/>
          <a:p>
            <a:pPr marL="0" indent="0">
              <a:buNone/>
            </a:pPr>
            <a:r>
              <a:rPr lang="en-US" u="sng" dirty="0"/>
              <a:t>Toxicity</a:t>
            </a:r>
            <a:r>
              <a:rPr lang="en-US" dirty="0"/>
              <a:t> and variance by product type and engineering, e-liquid characteristics, user</a:t>
            </a:r>
          </a:p>
          <a:p>
            <a:pPr marL="0" indent="0">
              <a:buNone/>
            </a:pPr>
            <a:endParaRPr lang="en-US" dirty="0"/>
          </a:p>
          <a:p>
            <a:r>
              <a:rPr lang="en-US" dirty="0"/>
              <a:t>Constituents</a:t>
            </a:r>
          </a:p>
          <a:p>
            <a:pPr lvl="1"/>
            <a:r>
              <a:rPr lang="en-US" dirty="0"/>
              <a:t>Nicotine type and amount</a:t>
            </a:r>
          </a:p>
          <a:p>
            <a:pPr lvl="1"/>
            <a:r>
              <a:rPr lang="en-US" dirty="0"/>
              <a:t>Flavorants- type and amount</a:t>
            </a:r>
          </a:p>
          <a:p>
            <a:pPr lvl="1"/>
            <a:r>
              <a:rPr lang="en-US" dirty="0"/>
              <a:t>Propylene glycol (PG)</a:t>
            </a:r>
          </a:p>
          <a:p>
            <a:pPr lvl="1"/>
            <a:r>
              <a:rPr lang="en-US" dirty="0"/>
              <a:t>Glycerin</a:t>
            </a:r>
          </a:p>
          <a:p>
            <a:pPr lvl="1"/>
            <a:endParaRPr lang="en-US" dirty="0"/>
          </a:p>
          <a:p>
            <a:r>
              <a:rPr lang="en-US" dirty="0"/>
              <a:t>Product types</a:t>
            </a:r>
          </a:p>
          <a:p>
            <a:pPr lvl="1"/>
            <a:r>
              <a:rPr lang="en-US" dirty="0"/>
              <a:t>Voltage</a:t>
            </a:r>
          </a:p>
          <a:p>
            <a:pPr lvl="1"/>
            <a:r>
              <a:rPr lang="en-US" dirty="0"/>
              <a:t>Air flow</a:t>
            </a:r>
          </a:p>
          <a:p>
            <a:pPr marL="457200" lvl="1" indent="0">
              <a:buNone/>
            </a:pP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0E54CEB9-EB85-3549-B99A-75513E96E27E}"/>
              </a:ext>
            </a:extLst>
          </p:cNvPr>
          <p:cNvSpPr>
            <a:spLocks noGrp="1"/>
          </p:cNvSpPr>
          <p:nvPr>
            <p:ph sz="half" idx="2"/>
          </p:nvPr>
        </p:nvSpPr>
        <p:spPr/>
        <p:txBody>
          <a:bodyPr>
            <a:normAutofit fontScale="92500" lnSpcReduction="10000"/>
          </a:bodyPr>
          <a:lstStyle/>
          <a:p>
            <a:r>
              <a:rPr lang="en-US" dirty="0"/>
              <a:t>Topography</a:t>
            </a:r>
          </a:p>
          <a:p>
            <a:pPr lvl="1"/>
            <a:r>
              <a:rPr lang="en-US" dirty="0"/>
              <a:t>Puff length</a:t>
            </a:r>
          </a:p>
          <a:p>
            <a:pPr lvl="1"/>
            <a:r>
              <a:rPr lang="en-US" dirty="0"/>
              <a:t>Interval between puffs</a:t>
            </a:r>
          </a:p>
          <a:p>
            <a:pPr marL="457200" lvl="1" indent="0">
              <a:buNone/>
            </a:pPr>
            <a:endParaRPr lang="en-US" dirty="0"/>
          </a:p>
          <a:p>
            <a:r>
              <a:rPr lang="en-US" dirty="0"/>
              <a:t>User characteristics</a:t>
            </a:r>
          </a:p>
          <a:p>
            <a:pPr lvl="1"/>
            <a:r>
              <a:rPr lang="en-US" dirty="0"/>
              <a:t>Age</a:t>
            </a:r>
          </a:p>
          <a:p>
            <a:pPr lvl="1"/>
            <a:r>
              <a:rPr lang="en-US" dirty="0"/>
              <a:t>Gender</a:t>
            </a:r>
          </a:p>
          <a:p>
            <a:pPr lvl="1"/>
            <a:r>
              <a:rPr lang="en-US" dirty="0"/>
              <a:t>Experience</a:t>
            </a:r>
          </a:p>
          <a:p>
            <a:pPr lvl="1"/>
            <a:r>
              <a:rPr lang="en-US" dirty="0"/>
              <a:t>Health status</a:t>
            </a:r>
          </a:p>
          <a:p>
            <a:pPr lvl="1"/>
            <a:endParaRPr lang="en-US" dirty="0"/>
          </a:p>
          <a:p>
            <a:r>
              <a:rPr lang="en-US" dirty="0"/>
              <a:t>Particle size- influences pulmonary absorption</a:t>
            </a:r>
          </a:p>
        </p:txBody>
      </p:sp>
    </p:spTree>
    <p:extLst>
      <p:ext uri="{BB962C8B-B14F-4D97-AF65-F5344CB8AC3E}">
        <p14:creationId xmlns:p14="http://schemas.microsoft.com/office/powerpoint/2010/main" val="104032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08BF2C-B961-AC43-BFC4-FFA492D5CBD7}"/>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Types of Health Effects</a:t>
            </a:r>
          </a:p>
        </p:txBody>
      </p:sp>
      <p:graphicFrame>
        <p:nvGraphicFramePr>
          <p:cNvPr id="5" name="Content Placeholder 2">
            <a:extLst>
              <a:ext uri="{FF2B5EF4-FFF2-40B4-BE49-F238E27FC236}">
                <a16:creationId xmlns:a16="http://schemas.microsoft.com/office/drawing/2014/main" id="{D246C47C-674E-4AD9-BABB-B5FD94743389}"/>
              </a:ext>
            </a:extLst>
          </p:cNvPr>
          <p:cNvGraphicFramePr>
            <a:graphicFrameLocks noGrp="1"/>
          </p:cNvGraphicFramePr>
          <p:nvPr>
            <p:ph idx="1"/>
            <p:extLst>
              <p:ext uri="{D42A27DB-BD31-4B8C-83A1-F6EECF244321}">
                <p14:modId xmlns:p14="http://schemas.microsoft.com/office/powerpoint/2010/main" val="82333895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607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F3F0CA-84EF-FF4C-969C-5D51E7F4F331}"/>
              </a:ext>
            </a:extLst>
          </p:cNvPr>
          <p:cNvSpPr>
            <a:spLocks noGrp="1"/>
          </p:cNvSpPr>
          <p:nvPr>
            <p:ph type="title"/>
          </p:nvPr>
        </p:nvSpPr>
        <p:spPr>
          <a:xfrm>
            <a:off x="501171" y="230557"/>
            <a:ext cx="6350253" cy="1642970"/>
          </a:xfrm>
        </p:spPr>
        <p:txBody>
          <a:bodyPr anchor="b">
            <a:normAutofit/>
          </a:bodyPr>
          <a:lstStyle/>
          <a:p>
            <a:r>
              <a:rPr lang="en-US" sz="4000" dirty="0"/>
              <a:t>Nicotine and Health Effects</a:t>
            </a:r>
          </a:p>
        </p:txBody>
      </p:sp>
      <p:sp>
        <p:nvSpPr>
          <p:cNvPr id="3" name="Content Placeholder 2">
            <a:extLst>
              <a:ext uri="{FF2B5EF4-FFF2-40B4-BE49-F238E27FC236}">
                <a16:creationId xmlns:a16="http://schemas.microsoft.com/office/drawing/2014/main" id="{A808CD60-9C37-D44D-B0ED-53E425B4F4F3}"/>
              </a:ext>
            </a:extLst>
          </p:cNvPr>
          <p:cNvSpPr>
            <a:spLocks noGrp="1"/>
          </p:cNvSpPr>
          <p:nvPr>
            <p:ph idx="1"/>
          </p:nvPr>
        </p:nvSpPr>
        <p:spPr>
          <a:xfrm>
            <a:off x="1144923" y="2405894"/>
            <a:ext cx="5315189" cy="3535083"/>
          </a:xfrm>
        </p:spPr>
        <p:txBody>
          <a:bodyPr anchor="t">
            <a:normAutofit/>
          </a:bodyPr>
          <a:lstStyle/>
          <a:p>
            <a:pPr marL="0" indent="0">
              <a:buNone/>
            </a:pPr>
            <a:endParaRPr lang="en-US" sz="2000" dirty="0"/>
          </a:p>
          <a:p>
            <a:r>
              <a:rPr lang="en-US" sz="2000" dirty="0"/>
              <a:t>Nicotine independently has health effects. </a:t>
            </a:r>
          </a:p>
          <a:p>
            <a:pPr lvl="1"/>
            <a:r>
              <a:rPr lang="en-US" sz="2000" dirty="0"/>
              <a:t>Brain development</a:t>
            </a:r>
          </a:p>
          <a:p>
            <a:pPr lvl="1"/>
            <a:r>
              <a:rPr lang="en-US" sz="2000" dirty="0"/>
              <a:t>Addiction</a:t>
            </a:r>
          </a:p>
          <a:p>
            <a:pPr lvl="1"/>
            <a:r>
              <a:rPr lang="en-US" sz="2000" dirty="0"/>
              <a:t>Heart disease and blood pressure</a:t>
            </a:r>
          </a:p>
          <a:p>
            <a:pPr lvl="1"/>
            <a:r>
              <a:rPr lang="en-US" sz="2000" dirty="0"/>
              <a:t>Insulin</a:t>
            </a:r>
          </a:p>
          <a:p>
            <a:pPr lvl="1"/>
            <a:r>
              <a:rPr lang="en-US" sz="2000" dirty="0"/>
              <a:t>Nicotine alone can influence tumor progression and cancer cell migration</a:t>
            </a:r>
          </a:p>
          <a:p>
            <a:pPr lvl="1"/>
            <a:r>
              <a:rPr lang="en-US" sz="2000" dirty="0"/>
              <a:t>Pregnancy and birth outcomes</a:t>
            </a:r>
          </a:p>
          <a:p>
            <a:pPr lvl="1"/>
            <a:endParaRPr lang="en-US" sz="20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Diagram&#10;&#10;Description automatically generated">
            <a:extLst>
              <a:ext uri="{FF2B5EF4-FFF2-40B4-BE49-F238E27FC236}">
                <a16:creationId xmlns:a16="http://schemas.microsoft.com/office/drawing/2014/main" id="{622DDFF6-2303-564B-9EE1-59CE485CF73C}"/>
              </a:ext>
            </a:extLst>
          </p:cNvPr>
          <p:cNvPicPr>
            <a:picLocks noChangeAspect="1"/>
          </p:cNvPicPr>
          <p:nvPr/>
        </p:nvPicPr>
        <p:blipFill>
          <a:blip r:embed="rId2"/>
          <a:stretch>
            <a:fillRect/>
          </a:stretch>
        </p:blipFill>
        <p:spPr>
          <a:xfrm>
            <a:off x="7075967" y="1209803"/>
            <a:ext cx="4170530" cy="4470286"/>
          </a:xfrm>
          <a:prstGeom prst="rect">
            <a:avLst/>
          </a:prstGeom>
        </p:spPr>
      </p:pic>
    </p:spTree>
    <p:extLst>
      <p:ext uri="{BB962C8B-B14F-4D97-AF65-F5344CB8AC3E}">
        <p14:creationId xmlns:p14="http://schemas.microsoft.com/office/powerpoint/2010/main" val="203717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0AAD63D1-7DDD-144C-A1D6-9E33D16203DE}"/>
              </a:ext>
            </a:extLst>
          </p:cNvPr>
          <p:cNvSpPr>
            <a:spLocks noGrp="1"/>
          </p:cNvSpPr>
          <p:nvPr>
            <p:ph idx="1"/>
          </p:nvPr>
        </p:nvSpPr>
        <p:spPr>
          <a:xfrm>
            <a:off x="4810259" y="649480"/>
            <a:ext cx="6555347" cy="5546047"/>
          </a:xfrm>
        </p:spPr>
        <p:txBody>
          <a:bodyPr anchor="ctr">
            <a:normAutofit lnSpcReduction="10000"/>
          </a:bodyPr>
          <a:lstStyle/>
          <a:p>
            <a:pPr marL="0" indent="0">
              <a:buNone/>
            </a:pPr>
            <a:r>
              <a:rPr lang="en-US" sz="3600" dirty="0"/>
              <a:t>E-cigarette or Vaping Product use-Associated Lung Injury</a:t>
            </a:r>
          </a:p>
          <a:p>
            <a:pPr marL="0" indent="0">
              <a:buNone/>
            </a:pPr>
            <a:endParaRPr lang="en-US" sz="3600" dirty="0"/>
          </a:p>
          <a:p>
            <a:r>
              <a:rPr lang="en-US" sz="3600" dirty="0"/>
              <a:t>There is substantial evidence associating vitamin E acetate with many cases of EVALI, there are other adulterants that likely are responsible in a subset of cases.</a:t>
            </a:r>
          </a:p>
          <a:p>
            <a:pPr marL="0" indent="0">
              <a:buNone/>
            </a:pPr>
            <a:br>
              <a:rPr lang="en-US" sz="3600" dirty="0"/>
            </a:br>
            <a:endParaRPr lang="en-US" sz="3600" dirty="0"/>
          </a:p>
          <a:p>
            <a:endParaRPr lang="en-US" sz="2000" dirty="0"/>
          </a:p>
        </p:txBody>
      </p:sp>
      <p:pic>
        <p:nvPicPr>
          <p:cNvPr id="7" name="Picture 6">
            <a:extLst>
              <a:ext uri="{FF2B5EF4-FFF2-40B4-BE49-F238E27FC236}">
                <a16:creationId xmlns:a16="http://schemas.microsoft.com/office/drawing/2014/main" id="{DE14B0A4-19C9-5C42-8DD1-2A011EA6AFE1}"/>
              </a:ext>
            </a:extLst>
          </p:cNvPr>
          <p:cNvPicPr>
            <a:picLocks noChangeAspect="1"/>
          </p:cNvPicPr>
          <p:nvPr/>
        </p:nvPicPr>
        <p:blipFill>
          <a:blip r:embed="rId2"/>
          <a:stretch>
            <a:fillRect/>
          </a:stretch>
        </p:blipFill>
        <p:spPr>
          <a:xfrm>
            <a:off x="495413" y="1254124"/>
            <a:ext cx="3046990" cy="3101891"/>
          </a:xfrm>
          <a:prstGeom prst="rect">
            <a:avLst/>
          </a:prstGeom>
        </p:spPr>
      </p:pic>
    </p:spTree>
    <p:extLst>
      <p:ext uri="{BB962C8B-B14F-4D97-AF65-F5344CB8AC3E}">
        <p14:creationId xmlns:p14="http://schemas.microsoft.com/office/powerpoint/2010/main" val="3448556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3722</Words>
  <Application>Microsoft Macintosh PowerPoint</Application>
  <PresentationFormat>Widescreen</PresentationFormat>
  <Paragraphs>282</Paragraphs>
  <Slides>33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THE HEALTH EFFECTS OF ELECTRONIC CIGARETTES</vt:lpstr>
      <vt:lpstr>Goals for Today</vt:lpstr>
      <vt:lpstr>Prevalence of e-cigarette use</vt:lpstr>
      <vt:lpstr>E-cigarette Prevalence among Youth, National Youth Tobacco Survey, CDC 2021</vt:lpstr>
      <vt:lpstr>Overview of the health effects of e-cigarettes </vt:lpstr>
      <vt:lpstr>Factors Influencing Health Effects of E-cigarettes</vt:lpstr>
      <vt:lpstr>Types of Health Effects</vt:lpstr>
      <vt:lpstr>Nicotine and Health Effects</vt:lpstr>
      <vt:lpstr>PowerPoint Presentation</vt:lpstr>
      <vt:lpstr>Studies on Health Effects of E-Cigarettes</vt:lpstr>
      <vt:lpstr>Studies on Health Effects of E-Cigarettes</vt:lpstr>
      <vt:lpstr>PowerPoint Presentation</vt:lpstr>
      <vt:lpstr>PowerPoint Presentation</vt:lpstr>
      <vt:lpstr>Results from the concept mapping study </vt:lpstr>
      <vt:lpstr>Prompt: "A specific negative effect or symptom related to my breathing, nose, mouth, throat, or lungs that I have experienced from vaping/using my e-cigarette is..."    Participants sorted the final list of 56 statements into groups of similar content and rated statements on how true they were for them.   Multidimensional scaling analysis identified thematic clusters.</vt:lpstr>
      <vt:lpstr>Results: User Identified Respiratory Symptoms</vt:lpstr>
      <vt:lpstr>Summary of Results</vt:lpstr>
      <vt:lpstr>FDA regulatory actions and health impacts</vt:lpstr>
      <vt:lpstr>FDA and Premarket Tobacco Product Application</vt:lpstr>
      <vt:lpstr>FDA Review of Other E-cigarette Applications</vt:lpstr>
      <vt:lpstr>Language from Sample Letter by FDA to Industry</vt:lpstr>
      <vt:lpstr>2021 FDA Approved Premarket Tobacco Product Marketing Orders (n=7) </vt:lpstr>
      <vt:lpstr>New E-cigarette/Vaping Products that FDA Approved for Marketing by Tobacco Industry</vt:lpstr>
      <vt:lpstr>FDA’s Authorization of RJ Reynold’s Vuse</vt:lpstr>
      <vt:lpstr>Scientific Rationale for FDA Decision-Making: Vuse</vt:lpstr>
      <vt:lpstr>FDA’s Authorization of RJ Reynold’s Vuse</vt:lpstr>
      <vt:lpstr>FDA’s Authorization of Altria’s Verve</vt:lpstr>
      <vt:lpstr>Marketing and Promotion of Menthol Heated Tobacco Products </vt:lpstr>
      <vt:lpstr>FDA AUTHORIZATION of Moonlight and Moonlight Menthol Cigarettes, December 2019</vt:lpstr>
      <vt:lpstr>FDA Commits to Evidence-Based Actions Aimed at Saving Lives and Preventing Future Generations of Smokers  </vt:lpstr>
      <vt:lpstr>No combustible menthol products have been removed from the public market.  How will FDA’s approval of more menthol tobacco products to enter the markets impact health among youth and adults?  </vt:lpstr>
      <vt:lpstr>What is harm reduction in the CONTEXT OF ELIMINATING TOBACCO RELATED HEALTH DISPARITIES?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Pebbles Fagan</dc:creator>
  <cp:lastModifiedBy>Pebbles Fagan</cp:lastModifiedBy>
  <cp:revision>5</cp:revision>
  <dcterms:created xsi:type="dcterms:W3CDTF">2022-02-17T12:26:04Z</dcterms:created>
  <dcterms:modified xsi:type="dcterms:W3CDTF">2022-02-21T19:11:31Z</dcterms:modified>
</cp:coreProperties>
</file>